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320" r:id="rId4"/>
    <p:sldId id="321" r:id="rId5"/>
    <p:sldId id="259" r:id="rId6"/>
    <p:sldId id="323" r:id="rId7"/>
    <p:sldId id="260" r:id="rId8"/>
    <p:sldId id="261" r:id="rId9"/>
    <p:sldId id="258" r:id="rId10"/>
    <p:sldId id="262" r:id="rId11"/>
    <p:sldId id="263" r:id="rId12"/>
    <p:sldId id="266" r:id="rId13"/>
    <p:sldId id="264" r:id="rId14"/>
    <p:sldId id="265" r:id="rId15"/>
    <p:sldId id="324" r:id="rId16"/>
    <p:sldId id="267" r:id="rId17"/>
    <p:sldId id="268" r:id="rId18"/>
    <p:sldId id="269" r:id="rId19"/>
    <p:sldId id="270" r:id="rId20"/>
    <p:sldId id="329" r:id="rId21"/>
    <p:sldId id="330" r:id="rId22"/>
    <p:sldId id="331" r:id="rId23"/>
    <p:sldId id="271" r:id="rId24"/>
    <p:sldId id="332" r:id="rId25"/>
    <p:sldId id="333" r:id="rId26"/>
    <p:sldId id="334" r:id="rId27"/>
    <p:sldId id="335" r:id="rId28"/>
    <p:sldId id="325" r:id="rId29"/>
    <p:sldId id="272" r:id="rId30"/>
    <p:sldId id="336" r:id="rId31"/>
    <p:sldId id="273" r:id="rId32"/>
    <p:sldId id="343" r:id="rId33"/>
    <p:sldId id="337" r:id="rId34"/>
    <p:sldId id="338" r:id="rId35"/>
    <p:sldId id="344" r:id="rId36"/>
    <p:sldId id="345" r:id="rId37"/>
    <p:sldId id="339" r:id="rId38"/>
    <p:sldId id="346" r:id="rId39"/>
    <p:sldId id="347" r:id="rId40"/>
    <p:sldId id="348" r:id="rId41"/>
    <p:sldId id="349" r:id="rId42"/>
    <p:sldId id="350" r:id="rId43"/>
    <p:sldId id="351" r:id="rId44"/>
    <p:sldId id="340" r:id="rId45"/>
    <p:sldId id="341" r:id="rId46"/>
    <p:sldId id="326" r:id="rId47"/>
    <p:sldId id="342" r:id="rId48"/>
    <p:sldId id="359" r:id="rId49"/>
    <p:sldId id="358" r:id="rId50"/>
    <p:sldId id="327" r:id="rId51"/>
    <p:sldId id="352" r:id="rId52"/>
    <p:sldId id="353" r:id="rId53"/>
    <p:sldId id="354" r:id="rId54"/>
    <p:sldId id="355" r:id="rId55"/>
    <p:sldId id="356" r:id="rId56"/>
    <p:sldId id="357" r:id="rId57"/>
    <p:sldId id="328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294" r:id="rId79"/>
    <p:sldId id="295" r:id="rId80"/>
    <p:sldId id="296" r:id="rId81"/>
    <p:sldId id="297" r:id="rId82"/>
    <p:sldId id="298" r:id="rId83"/>
    <p:sldId id="299" r:id="rId84"/>
    <p:sldId id="300" r:id="rId85"/>
    <p:sldId id="301" r:id="rId86"/>
    <p:sldId id="302" r:id="rId87"/>
    <p:sldId id="303" r:id="rId88"/>
    <p:sldId id="304" r:id="rId89"/>
    <p:sldId id="305" r:id="rId90"/>
    <p:sldId id="306" r:id="rId91"/>
    <p:sldId id="307" r:id="rId92"/>
    <p:sldId id="308" r:id="rId93"/>
    <p:sldId id="309" r:id="rId94"/>
    <p:sldId id="310" r:id="rId95"/>
    <p:sldId id="311" r:id="rId96"/>
    <p:sldId id="312" r:id="rId97"/>
    <p:sldId id="313" r:id="rId98"/>
    <p:sldId id="314" r:id="rId99"/>
    <p:sldId id="315" r:id="rId100"/>
    <p:sldId id="316" r:id="rId101"/>
    <p:sldId id="317" r:id="rId102"/>
    <p:sldId id="318" r:id="rId103"/>
    <p:sldId id="319" r:id="rId10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94660"/>
  </p:normalViewPr>
  <p:slideViewPr>
    <p:cSldViewPr snapToGrid="0">
      <p:cViewPr varScale="1">
        <p:scale>
          <a:sx n="74" d="100"/>
          <a:sy n="74" d="100"/>
        </p:scale>
        <p:origin x="35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31430-F929-40EE-8D19-16696AB89329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172B1-CC20-4749-99E7-D9F9BCE84E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12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172B1-CC20-4749-99E7-D9F9BCE84ED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98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7BDE-1714-AC62-3F3E-631C2FED9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B9DFF-259D-AF6F-77A0-CB6383B81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844E2-C136-8B3B-D877-568559C6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2794F-190B-3EA2-C99E-E598FBE3D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72540-1CA4-3108-F80A-E1302109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54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B478-D2CE-575F-6C2A-9852CA9E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7F175-E5D5-796F-5D06-B8EE63CFF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3FE3-E44E-3A8F-5F29-EE9C320D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EC2F1-0571-ED16-A516-EB73300F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BB824-85EA-D6FD-702B-1A0786B8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98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3C1720-0492-55F2-D164-E31E36CB0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0194E-8A8F-5FD5-0230-3B9F466C6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95E88-5F58-E807-8D72-DF78ED08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792D5-8187-379A-56DA-A79ADEC4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3C830-01B0-83C0-D032-8B6B0F00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29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E966-7CA8-73CA-961F-40CB0F26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CD58-C469-A0A1-A200-5C0C1C61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B4DC-08C6-1FC7-0E25-23C15C1D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14C33-3D30-733D-3554-748A7563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D917-AAF6-8B45-F32E-CAF91939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62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F4DC-6A0A-FA46-A415-3CD0F0F4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5C2CC-4572-F053-1895-020F55EFE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BA05-E359-0CA2-4102-BA7028B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861-1A36-8562-C88B-37A5C1CA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DCE66-74F3-B22E-BA37-38499216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9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504F-327C-A845-48D2-366592FC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61487-A1EC-6F2A-CFB3-192A3DBA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20019-C0FD-08F7-AED3-52C051F1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813EE-5E70-436B-BA66-6ADDB7F4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9377C-0F19-5B6B-9B46-2E81FA4F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AC87D-E076-BA56-E4AC-D4193F7D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1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7BB0-E04D-F75C-1BE9-B0003629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54D0B-AAAC-B7D7-94B5-4B675420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10465-1D2D-6B01-D35E-6A82B5F72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280-BFD4-942E-9020-F0388D8CB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C3A8B-5581-4227-B84D-8379327BE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0C877-74F8-BF3B-5C6D-CB74F997A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7C04B-DD45-C738-795D-147E0BEB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D7D42-1EBB-49D8-1618-17B8D375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007C-B06F-11BB-26A1-1B83EF78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5BD3E-051F-4496-192E-9B706A15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2D04-DC5A-A7E2-3601-5DDAA339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7621E-BF69-DCD3-2E16-045D2D1D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129CC0-698E-B58D-0C9B-DD3B00F2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9AC28-CCD8-6B43-7362-DF208213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87218-F1F4-2C86-FD90-DAEE0038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38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A3A6-0F6F-D277-6CA0-E5A14683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9085-8EEE-6928-5864-E23ECC734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AA54F-A4EA-0B85-DE42-9FC27271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8ED38-A994-8D06-C1CA-E4F07119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4F21E-564E-C275-2B34-ED9809B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1E79E-A1FD-0C10-58CB-C7FA1FF3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79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FCC5-7B11-72A7-D199-2EEC1CD0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15D93-1622-97F2-26EF-C72C99EF1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9E819-A4F0-3D28-B3C6-DF0A30065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65955-646A-90DE-98A6-F9A1733A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E1AB5-306F-DDE2-83A3-3E1495C4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78A8-37EF-AA38-20E4-3B8B4BAB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28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8FD4B-2D13-91F8-53AB-B1946FB1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FF81F-97CC-24AB-FF61-74915BD3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FCF4D-BC61-67B6-6F76-36F5E03A1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DC8E9-C304-4BB3-AFBF-C08C2C3BF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32B90-0B33-D02D-C71F-13913409D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CC605-9778-5E90-1585-E3BB5F001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43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8BDB-65E8-11C2-166B-9DBB13CBD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21" y="1833965"/>
            <a:ext cx="11318929" cy="981559"/>
          </a:xfrm>
        </p:spPr>
        <p:txBody>
          <a:bodyPr>
            <a:noAutofit/>
          </a:bodyPr>
          <a:lstStyle/>
          <a:p>
            <a:r>
              <a:rPr lang="fr-FR" sz="5400" dirty="0"/>
              <a:t>TD2 (</a:t>
            </a:r>
            <a:r>
              <a:rPr lang="fr-FR" sz="5400" dirty="0" err="1"/>
              <a:t>Password</a:t>
            </a:r>
            <a:r>
              <a:rPr lang="fr-FR" sz="5400" dirty="0"/>
              <a:t> Management)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22598-3214-48C7-7B1A-7C4FB6829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Esilv</a:t>
            </a:r>
            <a:r>
              <a:rPr lang="fr-FR" dirty="0"/>
              <a:t> 2025</a:t>
            </a:r>
          </a:p>
          <a:p>
            <a:endParaRPr lang="fr-FR" dirty="0"/>
          </a:p>
          <a:p>
            <a:r>
              <a:rPr lang="fr-FR" dirty="0"/>
              <a:t>arnaud.nauwynck@gmail.com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414EE-877C-5AEC-B6A0-E2BC51C252CC}"/>
              </a:ext>
            </a:extLst>
          </p:cNvPr>
          <p:cNvSpPr txBox="1"/>
          <p:nvPr/>
        </p:nvSpPr>
        <p:spPr>
          <a:xfrm>
            <a:off x="4506270" y="599268"/>
            <a:ext cx="317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Security &amp; </a:t>
            </a:r>
            <a:r>
              <a:rPr lang="fr-FR" sz="3200" dirty="0" err="1"/>
              <a:t>Privacy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4842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A10E-8412-15E9-B269-006122D02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63BE-DAC8-6E4C-D7B3-E0805724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94846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</a:t>
            </a:r>
            <a:r>
              <a:rPr lang="fr-FR" dirty="0" err="1"/>
              <a:t>requests</a:t>
            </a:r>
            <a:r>
              <a:rPr lang="fr-FR" dirty="0"/>
              <a:t>..  http://localhost:8080/index.html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FDD31-52BE-C262-FD7E-6AD2A66A93F8}"/>
              </a:ext>
            </a:extLst>
          </p:cNvPr>
          <p:cNvSpPr txBox="1"/>
          <p:nvPr/>
        </p:nvSpPr>
        <p:spPr>
          <a:xfrm>
            <a:off x="1057459" y="2240197"/>
            <a:ext cx="107156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curl</a:t>
            </a:r>
            <a:r>
              <a:rPr lang="fr-FR" sz="2400" dirty="0"/>
              <a:t> -v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-u user:password123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-u user:password123 -H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-H "Cookie: JSESSIONID=..." \</a:t>
            </a:r>
          </a:p>
          <a:p>
            <a:r>
              <a:rPr lang="fr-FR" sz="2400" dirty="0"/>
              <a:t>           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</p:txBody>
      </p:sp>
    </p:spTree>
    <p:extLst>
      <p:ext uri="{BB962C8B-B14F-4D97-AF65-F5344CB8AC3E}">
        <p14:creationId xmlns:p14="http://schemas.microsoft.com/office/powerpoint/2010/main" val="10575807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7B40C-DD02-86B0-CC69-9941AB9E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92DE-1230-9A59-016C-06F6D58B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47168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30F5-DB13-5FAE-0901-8D6477E5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1EB2-C565-D452-4159-6F9D9954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19324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8358-C3F1-FEC8-4768-C20938FA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5F6-56D4-5F77-638C-73FA01DB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32668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F89B-1894-DEFD-5A8C-47CD2F291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CAFD-75C5-B0FB-3DBD-FF1CB9F8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91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A2A8E-07F0-67E5-1CD7-0BDC0E365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6DE1-F9CF-8C0C-97E0-B9363974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51343"/>
          </a:xfrm>
        </p:spPr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status</a:t>
            </a:r>
            <a:br>
              <a:rPr lang="fr-FR" dirty="0"/>
            </a:br>
            <a:r>
              <a:rPr lang="fr-FR" dirty="0"/>
              <a:t>200, 301, 400, 403, 404, ...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26894-1C4E-0A78-2EBE-8D220EFD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618" y="1547079"/>
            <a:ext cx="4875746" cy="5217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F9043-3206-D678-3E74-A7099C8063F9}"/>
              </a:ext>
            </a:extLst>
          </p:cNvPr>
          <p:cNvSpPr txBox="1"/>
          <p:nvPr/>
        </p:nvSpPr>
        <p:spPr>
          <a:xfrm>
            <a:off x="940981" y="3141921"/>
            <a:ext cx="2990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example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http </a:t>
            </a:r>
            <a:r>
              <a:rPr lang="fr-FR" sz="2400" b="1" dirty="0"/>
              <a:t>200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11C597-8C41-15D4-B7C5-98A1F18F50FF}"/>
              </a:ext>
            </a:extLst>
          </p:cNvPr>
          <p:cNvSpPr/>
          <p:nvPr/>
        </p:nvSpPr>
        <p:spPr>
          <a:xfrm>
            <a:off x="4976246" y="4081673"/>
            <a:ext cx="1158740" cy="224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41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676F0-908A-76BE-CFA7-38175E32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D161-0D1C-2DD0-1CB8-212B050C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4182"/>
          </a:xfrm>
        </p:spPr>
        <p:txBody>
          <a:bodyPr/>
          <a:lstStyle/>
          <a:p>
            <a:r>
              <a:rPr lang="fr-FR" dirty="0" err="1"/>
              <a:t>curl</a:t>
            </a:r>
            <a:r>
              <a:rPr lang="fr-FR" dirty="0"/>
              <a:t> -v -u "user:password123"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see</a:t>
            </a:r>
            <a:r>
              <a:rPr lang="fr-FR" dirty="0"/>
              <a:t> Http Header "</a:t>
            </a:r>
            <a:r>
              <a:rPr lang="fr-FR" dirty="0" err="1"/>
              <a:t>Authorization</a:t>
            </a:r>
            <a:r>
              <a:rPr lang="fr-FR" dirty="0"/>
              <a:t>: Basic ..."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92197-D5A5-43F4-4CDB-17A56D79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23" y="2005895"/>
            <a:ext cx="6306096" cy="3848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AE690B-577C-3E0C-99A4-2A336DCADE03}"/>
              </a:ext>
            </a:extLst>
          </p:cNvPr>
          <p:cNvSpPr/>
          <p:nvPr/>
        </p:nvSpPr>
        <p:spPr>
          <a:xfrm>
            <a:off x="3206424" y="4582332"/>
            <a:ext cx="4413576" cy="245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11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09D20-9493-75CB-9530-A8DDAFCA1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C95C-BBE0-EBAA-7AEC-7B7473EF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20678"/>
          </a:xfrm>
        </p:spPr>
        <p:txBody>
          <a:bodyPr/>
          <a:lstStyle/>
          <a:p>
            <a:r>
              <a:rPr lang="fr-FR" dirty="0"/>
              <a:t>Encode / </a:t>
            </a:r>
            <a:r>
              <a:rPr lang="fr-FR" dirty="0" err="1"/>
              <a:t>Decode</a:t>
            </a:r>
            <a:r>
              <a:rPr lang="fr-FR" dirty="0"/>
              <a:t> base64 </a:t>
            </a:r>
            <a:r>
              <a:rPr lang="fr-FR" dirty="0" err="1"/>
              <a:t>password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"base64 -d"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C8AB9-CD07-ECE1-726D-B516953E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71" y="4985627"/>
            <a:ext cx="7241067" cy="1776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F6242-A513-3B88-A6AB-2ADF31AE9FAE}"/>
              </a:ext>
            </a:extLst>
          </p:cNvPr>
          <p:cNvSpPr txBox="1"/>
          <p:nvPr/>
        </p:nvSpPr>
        <p:spPr>
          <a:xfrm>
            <a:off x="838200" y="4500609"/>
            <a:ext cx="6305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echo</a:t>
            </a:r>
            <a:r>
              <a:rPr lang="fr-FR" sz="2400" b="1" dirty="0"/>
              <a:t> dXNlcjpwYXNzd29yZDEyMw== | base64 -d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DCBA22-9C14-FAD2-ACED-5DFEC30B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71" y="2237106"/>
            <a:ext cx="7210160" cy="19320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1A5B2E-E0C3-CE50-455B-7D51E939D00D}"/>
              </a:ext>
            </a:extLst>
          </p:cNvPr>
          <p:cNvSpPr txBox="1"/>
          <p:nvPr/>
        </p:nvSpPr>
        <p:spPr>
          <a:xfrm>
            <a:off x="838200" y="172103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/>
              <a:t>echo</a:t>
            </a:r>
            <a:r>
              <a:rPr lang="fr-FR" sz="2400" b="1" dirty="0"/>
              <a:t> user:password123 | base64</a:t>
            </a:r>
          </a:p>
        </p:txBody>
      </p:sp>
    </p:spTree>
    <p:extLst>
      <p:ext uri="{BB962C8B-B14F-4D97-AF65-F5344CB8AC3E}">
        <p14:creationId xmlns:p14="http://schemas.microsoft.com/office/powerpoint/2010/main" val="106930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FFD57-A1C5-5039-AADE-7453011B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AB66-4628-26A5-513C-15F5D774C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185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curl</a:t>
            </a:r>
            <a:r>
              <a:rPr lang="fr-FR" dirty="0"/>
              <a:t> Basic </a:t>
            </a:r>
            <a:r>
              <a:rPr lang="fr-FR" dirty="0" err="1"/>
              <a:t>Authorization</a:t>
            </a:r>
            <a:r>
              <a:rPr lang="fr-FR" dirty="0"/>
              <a:t> Header </a:t>
            </a:r>
            <a:br>
              <a:rPr lang="fr-FR" dirty="0"/>
            </a:br>
            <a:r>
              <a:rPr lang="fr-FR" dirty="0"/>
              <a:t>(base64)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1381A-EC0C-6BC8-D477-058A7F22AFF0}"/>
              </a:ext>
            </a:extLst>
          </p:cNvPr>
          <p:cNvSpPr txBox="1"/>
          <p:nvPr/>
        </p:nvSpPr>
        <p:spPr>
          <a:xfrm>
            <a:off x="2087105" y="2368614"/>
            <a:ext cx="8937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curl</a:t>
            </a:r>
            <a:r>
              <a:rPr lang="fr-FR" sz="2400" dirty="0"/>
              <a:t> -v -H "</a:t>
            </a:r>
            <a:r>
              <a:rPr lang="fr-FR" sz="2400" dirty="0" err="1"/>
              <a:t>Authorization</a:t>
            </a:r>
            <a:r>
              <a:rPr lang="fr-FR" sz="2400" dirty="0"/>
              <a:t>: Basic dXNlcjpwYXNzd29yZDEyMw==" \</a:t>
            </a:r>
          </a:p>
          <a:p>
            <a:r>
              <a:rPr lang="fr-FR" sz="2400" dirty="0"/>
              <a:t>           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4D095-8093-1C00-330C-183F94BA39FA}"/>
              </a:ext>
            </a:extLst>
          </p:cNvPr>
          <p:cNvSpPr txBox="1"/>
          <p:nvPr/>
        </p:nvSpPr>
        <p:spPr>
          <a:xfrm>
            <a:off x="2412720" y="5398576"/>
            <a:ext cx="9779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Remember</a:t>
            </a:r>
            <a:r>
              <a:rPr lang="fr-FR" sz="2400" dirty="0"/>
              <a:t> ...</a:t>
            </a:r>
          </a:p>
          <a:p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taking</a:t>
            </a:r>
            <a:r>
              <a:rPr lang="fr-FR" sz="2400" dirty="0"/>
              <a:t> Http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screenshots</a:t>
            </a:r>
            <a:r>
              <a:rPr lang="fr-FR" sz="2400" dirty="0"/>
              <a:t>, or sharing screens to have IT support</a:t>
            </a:r>
          </a:p>
          <a:p>
            <a:r>
              <a:rPr lang="fr-FR" sz="2400" dirty="0"/>
              <a:t>... Do not </a:t>
            </a:r>
            <a:r>
              <a:rPr lang="fr-FR" sz="2400" dirty="0" err="1"/>
              <a:t>reveal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"base64 </a:t>
            </a:r>
            <a:r>
              <a:rPr lang="fr-FR" sz="2400" dirty="0" err="1"/>
              <a:t>encoded</a:t>
            </a:r>
            <a:r>
              <a:rPr lang="fr-FR" sz="2400" dirty="0"/>
              <a:t>" </a:t>
            </a:r>
            <a:r>
              <a:rPr lang="fr-FR" sz="2400" dirty="0" err="1"/>
              <a:t>password</a:t>
            </a:r>
            <a:r>
              <a:rPr lang="fr-FR" sz="2400" dirty="0"/>
              <a:t> !!!</a:t>
            </a:r>
          </a:p>
        </p:txBody>
      </p:sp>
      <p:pic>
        <p:nvPicPr>
          <p:cNvPr id="1026" name="Picture 2" descr="Order Warning Signs for Workplace Safety | VKF Renzel">
            <a:extLst>
              <a:ext uri="{FF2B5EF4-FFF2-40B4-BE49-F238E27FC236}">
                <a16:creationId xmlns:a16="http://schemas.microsoft.com/office/drawing/2014/main" id="{3F521AA7-164C-0E12-3564-D8B7326F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8" y="5293890"/>
            <a:ext cx="18573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78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EB17D-592F-AF2D-6DE5-35E2F568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51CA-E06F-32BE-3435-42E3BA2C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B98B-B3E4-10EF-94FE-E57E1FA930E0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CE7F3E6-EE70-13ED-B388-6902EC70C1C4}"/>
              </a:ext>
            </a:extLst>
          </p:cNvPr>
          <p:cNvSpPr/>
          <p:nvPr/>
        </p:nvSpPr>
        <p:spPr>
          <a:xfrm>
            <a:off x="2546612" y="228280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2795B-C65C-D96D-BFA6-D8C1996E7E9C}"/>
              </a:ext>
            </a:extLst>
          </p:cNvPr>
          <p:cNvSpPr/>
          <p:nvPr/>
        </p:nvSpPr>
        <p:spPr>
          <a:xfrm>
            <a:off x="3663144" y="2836190"/>
            <a:ext cx="6587320" cy="35527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4D264-817A-816B-C49B-9D084B6437E0}"/>
              </a:ext>
            </a:extLst>
          </p:cNvPr>
          <p:cNvSpPr/>
          <p:nvPr/>
        </p:nvSpPr>
        <p:spPr>
          <a:xfrm>
            <a:off x="3758716" y="1118461"/>
            <a:ext cx="6587320" cy="8916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128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978C-C549-9BF0-6C2C-2EEBB38D8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C0F1-46A5-0A14-00FA-1EC00D9D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Https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5E055-23CF-F47A-B729-62676C96036C}"/>
              </a:ext>
            </a:extLst>
          </p:cNvPr>
          <p:cNvSpPr txBox="1"/>
          <p:nvPr/>
        </p:nvSpPr>
        <p:spPr>
          <a:xfrm>
            <a:off x="312547" y="1807425"/>
            <a:ext cx="117967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keytool</a:t>
            </a:r>
            <a:r>
              <a:rPr lang="fr-FR" sz="2000" b="1" dirty="0"/>
              <a:t> -</a:t>
            </a:r>
            <a:r>
              <a:rPr lang="fr-FR" sz="2000" b="1" dirty="0" err="1"/>
              <a:t>genkeypair</a:t>
            </a:r>
            <a:r>
              <a:rPr lang="fr-FR" sz="2000" b="1" dirty="0"/>
              <a:t> -alias </a:t>
            </a:r>
            <a:r>
              <a:rPr lang="fr-FR" sz="2000" b="1" dirty="0" err="1"/>
              <a:t>mycert</a:t>
            </a:r>
            <a:r>
              <a:rPr lang="fr-FR" sz="2000" b="1" dirty="0"/>
              <a:t> -</a:t>
            </a:r>
            <a:r>
              <a:rPr lang="fr-FR" sz="2000" b="1" dirty="0" err="1"/>
              <a:t>keyalg</a:t>
            </a:r>
            <a:r>
              <a:rPr lang="fr-FR" sz="2000" b="1" dirty="0"/>
              <a:t> RSA -</a:t>
            </a:r>
            <a:r>
              <a:rPr lang="fr-FR" sz="2000" b="1" dirty="0" err="1"/>
              <a:t>keysize</a:t>
            </a:r>
            <a:r>
              <a:rPr lang="fr-FR" sz="2000" b="1" dirty="0"/>
              <a:t> 2048 -</a:t>
            </a:r>
            <a:r>
              <a:rPr lang="fr-FR" sz="2000" b="1" dirty="0" err="1"/>
              <a:t>storetype</a:t>
            </a:r>
            <a:r>
              <a:rPr lang="fr-FR" sz="2000" b="1" dirty="0"/>
              <a:t> PKCS12 -</a:t>
            </a:r>
            <a:r>
              <a:rPr lang="fr-FR" sz="2000" b="1" dirty="0" err="1"/>
              <a:t>keystore</a:t>
            </a:r>
            <a:r>
              <a:rPr lang="fr-FR" sz="2000" b="1" dirty="0"/>
              <a:t> mycert.p12 </a:t>
            </a:r>
            <a:br>
              <a:rPr lang="fr-FR" sz="2000" b="1" dirty="0"/>
            </a:br>
            <a:r>
              <a:rPr lang="fr-FR" sz="2000" b="1" dirty="0"/>
              <a:t>               -</a:t>
            </a:r>
            <a:r>
              <a:rPr lang="fr-FR" sz="2000" b="1" dirty="0" err="1"/>
              <a:t>validity</a:t>
            </a:r>
            <a:r>
              <a:rPr lang="fr-FR" sz="2000" b="1" dirty="0"/>
              <a:t> 3650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96D54-022D-6873-EDEA-17C2027D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53" y="5095986"/>
            <a:ext cx="5094411" cy="1181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16E97D-C519-DD59-E21C-58DE33E67B4D}"/>
              </a:ext>
            </a:extLst>
          </p:cNvPr>
          <p:cNvSpPr txBox="1"/>
          <p:nvPr/>
        </p:nvSpPr>
        <p:spPr>
          <a:xfrm>
            <a:off x="790412" y="3429000"/>
            <a:ext cx="10470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Troubleshooting ?</a:t>
            </a:r>
          </a:p>
          <a:p>
            <a:r>
              <a:rPr lang="fr-FR" dirty="0"/>
              <a:t>"</a:t>
            </a:r>
            <a:r>
              <a:rPr lang="fr-FR" dirty="0" err="1"/>
              <a:t>keytool</a:t>
            </a:r>
            <a:r>
              <a:rPr lang="fr-FR" dirty="0"/>
              <a:t>"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tool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jdk</a:t>
            </a:r>
            <a:r>
              <a:rPr lang="fr-FR" dirty="0"/>
              <a:t>/bin directory</a:t>
            </a:r>
          </a:p>
          <a:p>
            <a:r>
              <a:rPr lang="fr-FR" dirty="0"/>
              <a:t>check  "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keytool</a:t>
            </a:r>
            <a:r>
              <a:rPr lang="fr-FR" dirty="0"/>
              <a:t>" =&gt;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"PATH"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  <a:p>
            <a:r>
              <a:rPr lang="fr-FR" dirty="0"/>
              <a:t>check "</a:t>
            </a:r>
            <a:r>
              <a:rPr lang="fr-FR" dirty="0" err="1"/>
              <a:t>echo</a:t>
            </a:r>
            <a:r>
              <a:rPr lang="fr-FR" dirty="0"/>
              <a:t> $PATH"</a:t>
            </a:r>
          </a:p>
          <a:p>
            <a:r>
              <a:rPr lang="fr-FR" dirty="0"/>
              <a:t>... to fix, use </a:t>
            </a:r>
            <a:r>
              <a:rPr lang="fr-FR" dirty="0" err="1"/>
              <a:t>windows</a:t>
            </a:r>
            <a:r>
              <a:rPr lang="fr-FR" dirty="0"/>
              <a:t> "</a:t>
            </a:r>
            <a:r>
              <a:rPr lang="fr-FR" dirty="0" err="1"/>
              <a:t>env</a:t>
            </a:r>
            <a:r>
              <a:rPr lang="fr-FR" dirty="0"/>
              <a:t>"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environement</a:t>
            </a:r>
            <a:r>
              <a:rPr lang="fr-FR" dirty="0"/>
              <a:t> variables, or  export PATH="$PATH:$JAVA_HOME/bin"</a:t>
            </a:r>
          </a:p>
        </p:txBody>
      </p:sp>
    </p:spTree>
    <p:extLst>
      <p:ext uri="{BB962C8B-B14F-4D97-AF65-F5344CB8AC3E}">
        <p14:creationId xmlns:p14="http://schemas.microsoft.com/office/powerpoint/2010/main" val="7572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34F59-F552-837A-2762-AF5103CF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DDB6-ECF0-4B52-0E1F-7D9D9A6F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6926"/>
          </a:xfrm>
        </p:spPr>
        <p:txBody>
          <a:bodyPr/>
          <a:lstStyle/>
          <a:p>
            <a:r>
              <a:rPr lang="fr-FR" dirty="0"/>
              <a:t>interactive </a:t>
            </a:r>
            <a:r>
              <a:rPr lang="fr-FR" dirty="0" err="1"/>
              <a:t>answer</a:t>
            </a:r>
            <a:r>
              <a:rPr lang="fr-FR" dirty="0"/>
              <a:t> to prompt (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ok)</a:t>
            </a:r>
            <a:br>
              <a:rPr lang="fr-FR" dirty="0"/>
            </a:br>
            <a:r>
              <a:rPr lang="fr-FR" dirty="0" err="1"/>
              <a:t>lastly</a:t>
            </a:r>
            <a:r>
              <a:rPr lang="fr-FR" dirty="0"/>
              <a:t> "Is </a:t>
            </a:r>
            <a:r>
              <a:rPr lang="fr-FR" dirty="0" err="1"/>
              <a:t>it</a:t>
            </a:r>
            <a:r>
              <a:rPr lang="fr-FR" dirty="0"/>
              <a:t> CN=.... ? " [no]:   type yes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92720-0C33-8533-2830-52286A8C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668" y="1116927"/>
            <a:ext cx="7430686" cy="5617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F442C7-9648-964A-0DBD-9927FDC40188}"/>
              </a:ext>
            </a:extLst>
          </p:cNvPr>
          <p:cNvSpPr/>
          <p:nvPr/>
        </p:nvSpPr>
        <p:spPr>
          <a:xfrm>
            <a:off x="2979115" y="5741073"/>
            <a:ext cx="1241590" cy="205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39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B1E10-0DD0-7776-3A64-038A3A41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DEDE-7B87-3B2C-1D46-DC2346FD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2853"/>
          </a:xfrm>
        </p:spPr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created</a:t>
            </a:r>
            <a:r>
              <a:rPr lang="fr-FR" dirty="0"/>
              <a:t> file "mycert.p12" in </a:t>
            </a:r>
            <a:r>
              <a:rPr lang="fr-FR" dirty="0" err="1"/>
              <a:t>project</a:t>
            </a:r>
            <a:br>
              <a:rPr lang="fr-FR" dirty="0"/>
            </a:br>
            <a:r>
              <a:rPr lang="fr-FR" dirty="0"/>
              <a:t>(or move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0E32A-5A8B-E902-033B-9B56F7C2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11" y="1736496"/>
            <a:ext cx="3894157" cy="42942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4C8308-910D-FE39-6DF1-17F369F669CF}"/>
              </a:ext>
            </a:extLst>
          </p:cNvPr>
          <p:cNvSpPr/>
          <p:nvPr/>
        </p:nvSpPr>
        <p:spPr>
          <a:xfrm>
            <a:off x="4706319" y="4825139"/>
            <a:ext cx="1250196" cy="278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24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8508-B227-AC7A-6D9E-9F92CCA6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F11A-BE21-88A2-A85F-32EA6200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1307305" cy="1172704"/>
          </a:xfrm>
        </p:spPr>
        <p:txBody>
          <a:bodyPr/>
          <a:lstStyle/>
          <a:p>
            <a:r>
              <a:rPr lang="fr-FR" dirty="0"/>
              <a:t>Edit 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br>
              <a:rPr lang="fr-FR" dirty="0"/>
            </a:br>
            <a:r>
              <a:rPr lang="fr-FR" dirty="0"/>
              <a:t>to configure SSL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3D87-7020-2D9A-412E-AE99226DA373}"/>
              </a:ext>
            </a:extLst>
          </p:cNvPr>
          <p:cNvSpPr txBox="1"/>
          <p:nvPr/>
        </p:nvSpPr>
        <p:spPr>
          <a:xfrm>
            <a:off x="7031064" y="3429000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/>
              <a:t>server.port</a:t>
            </a:r>
            <a:r>
              <a:rPr lang="fr-FR" sz="2400" b="1" dirty="0"/>
              <a:t>=8443</a:t>
            </a:r>
          </a:p>
          <a:p>
            <a:endParaRPr lang="fr-FR" sz="2400" b="1" dirty="0"/>
          </a:p>
          <a:p>
            <a:r>
              <a:rPr lang="fr-FR" sz="2400" b="1" dirty="0" err="1"/>
              <a:t>server.ssl.enabled</a:t>
            </a:r>
            <a:r>
              <a:rPr lang="fr-FR" sz="2400" b="1" dirty="0"/>
              <a:t>=</a:t>
            </a:r>
            <a:r>
              <a:rPr lang="fr-FR" sz="2400" b="1" dirty="0" err="1"/>
              <a:t>true</a:t>
            </a:r>
            <a:endParaRPr lang="fr-FR" sz="2400" b="1" dirty="0"/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-store-type=PKCS12</a:t>
            </a:r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-store=mycert.p12</a:t>
            </a:r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-store-</a:t>
            </a:r>
            <a:r>
              <a:rPr lang="fr-FR" sz="2400" b="1" dirty="0" err="1"/>
              <a:t>password</a:t>
            </a:r>
            <a:r>
              <a:rPr lang="fr-FR" sz="2400" b="1" dirty="0"/>
              <a:t>=</a:t>
            </a:r>
            <a:r>
              <a:rPr lang="fr-FR" sz="2400" b="1" dirty="0" err="1"/>
              <a:t>password</a:t>
            </a:r>
            <a:endParaRPr lang="fr-FR" sz="2400" b="1" dirty="0"/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-alias=</a:t>
            </a:r>
            <a:r>
              <a:rPr lang="fr-FR" sz="2400" b="1" dirty="0" err="1"/>
              <a:t>mycert</a:t>
            </a:r>
            <a:endParaRPr lang="fr-F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C9E9C-00DE-574F-AAC1-15C0E84D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" y="2050454"/>
            <a:ext cx="6686821" cy="2677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6E5B16-1253-B0BF-72B7-3DAC457E5D94}"/>
              </a:ext>
            </a:extLst>
          </p:cNvPr>
          <p:cNvSpPr/>
          <p:nvPr/>
        </p:nvSpPr>
        <p:spPr>
          <a:xfrm>
            <a:off x="3475062" y="3678265"/>
            <a:ext cx="2564111" cy="955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B733FA-05C5-E4C7-86E4-E01BDD455F0B}"/>
              </a:ext>
            </a:extLst>
          </p:cNvPr>
          <p:cNvSpPr/>
          <p:nvPr/>
        </p:nvSpPr>
        <p:spPr>
          <a:xfrm>
            <a:off x="1062491" y="4241369"/>
            <a:ext cx="1453401" cy="23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8CB9DF-AFDE-E58F-2FB8-70EFCD9716C5}"/>
              </a:ext>
            </a:extLst>
          </p:cNvPr>
          <p:cNvCxnSpPr>
            <a:cxnSpLocks/>
          </p:cNvCxnSpPr>
          <p:nvPr/>
        </p:nvCxnSpPr>
        <p:spPr>
          <a:xfrm flipV="1">
            <a:off x="2594675" y="4107051"/>
            <a:ext cx="801954" cy="25196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259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5A6C-45FA-262D-8217-BCF9E878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Outline</a:t>
            </a:r>
            <a:r>
              <a:rPr lang="fr-FR" dirty="0"/>
              <a:t>  ( = </a:t>
            </a:r>
            <a:r>
              <a:rPr lang="fr-FR" dirty="0" err="1"/>
              <a:t>Same</a:t>
            </a:r>
            <a:r>
              <a:rPr lang="fr-FR" dirty="0"/>
              <a:t> as Course)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4D350-EA92-BA05-2AB1-F40D49E144B4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7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457EA-40F7-3282-B2DD-E147B9FB3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E939-AB16-DA2A-6933-4A12D8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 server, check new console 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3238E-38F6-B16E-3205-3E55C209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996958"/>
            <a:ext cx="10652502" cy="5685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3F697B-C156-C744-9DE9-C7440F6F0A0B}"/>
              </a:ext>
            </a:extLst>
          </p:cNvPr>
          <p:cNvSpPr/>
          <p:nvPr/>
        </p:nvSpPr>
        <p:spPr>
          <a:xfrm>
            <a:off x="4348133" y="5770536"/>
            <a:ext cx="7005667" cy="413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88D522-2892-0844-3845-83726A52D06B}"/>
              </a:ext>
            </a:extLst>
          </p:cNvPr>
          <p:cNvSpPr/>
          <p:nvPr/>
        </p:nvSpPr>
        <p:spPr>
          <a:xfrm>
            <a:off x="8901193" y="893737"/>
            <a:ext cx="470116" cy="413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BBFBFA-0A83-FD71-1122-A3E9344D5208}"/>
              </a:ext>
            </a:extLst>
          </p:cNvPr>
          <p:cNvCxnSpPr>
            <a:cxnSpLocks/>
          </p:cNvCxnSpPr>
          <p:nvPr/>
        </p:nvCxnSpPr>
        <p:spPr>
          <a:xfrm flipH="1">
            <a:off x="7702658" y="1369017"/>
            <a:ext cx="1420678" cy="432402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98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3D02-B03A-6574-A920-75A8A6CBB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E3CA-4D74-28A5-216D-11C663BF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185"/>
          </a:xfrm>
        </p:spPr>
        <p:txBody>
          <a:bodyPr/>
          <a:lstStyle/>
          <a:p>
            <a:r>
              <a:rPr lang="fr-FR" dirty="0"/>
              <a:t>port </a:t>
            </a:r>
            <a:r>
              <a:rPr lang="fr-FR" dirty="0" err="1"/>
              <a:t>changed</a:t>
            </a:r>
            <a:r>
              <a:rPr lang="fr-FR" dirty="0"/>
              <a:t> 8080 (default for http) </a:t>
            </a:r>
            <a:br>
              <a:rPr lang="fr-FR" dirty="0"/>
            </a:br>
            <a:r>
              <a:rPr lang="fr-FR" dirty="0"/>
              <a:t>-&gt; 8443 (default for https)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E9424-399D-8D9F-A694-2CBF3446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14" y="1657295"/>
            <a:ext cx="4261872" cy="4581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46E1C-1F88-3DBE-4D93-C7B906E23A8D}"/>
              </a:ext>
            </a:extLst>
          </p:cNvPr>
          <p:cNvSpPr txBox="1"/>
          <p:nvPr/>
        </p:nvSpPr>
        <p:spPr>
          <a:xfrm>
            <a:off x="909234" y="3089329"/>
            <a:ext cx="3182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</a:t>
            </a:r>
            <a:r>
              <a:rPr lang="fr-FR" dirty="0" err="1"/>
              <a:t>previous</a:t>
            </a:r>
            <a:r>
              <a:rPr lang="fr-FR" dirty="0"/>
              <a:t> port 8080</a:t>
            </a:r>
          </a:p>
          <a:p>
            <a:r>
              <a:rPr lang="fr-FR" dirty="0"/>
              <a:t>=&gt; "ERROR Connection </a:t>
            </a:r>
            <a:r>
              <a:rPr lang="fr-FR" dirty="0" err="1"/>
              <a:t>refused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/>
              <a:t>OK, Normal !!</a:t>
            </a:r>
          </a:p>
        </p:txBody>
      </p:sp>
    </p:spTree>
    <p:extLst>
      <p:ext uri="{BB962C8B-B14F-4D97-AF65-F5344CB8AC3E}">
        <p14:creationId xmlns:p14="http://schemas.microsoft.com/office/powerpoint/2010/main" val="1260380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2786-E1CF-4075-3E2F-B93B6923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3BD8-E16F-FF2B-D9C6-2A2CF5687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1209149" cy="1245030"/>
          </a:xfrm>
        </p:spPr>
        <p:txBody>
          <a:bodyPr/>
          <a:lstStyle/>
          <a:p>
            <a:r>
              <a:rPr lang="fr-FR" dirty="0"/>
              <a:t>https://localhost:8443   (self-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CERT_AUTHORITY_INVALID   ... 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C7ABD-5BE9-9098-BE6D-7E22F943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80" y="1385475"/>
            <a:ext cx="9389976" cy="51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7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49B6-8561-B172-0842-FC252806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113A-55FF-A685-B831-DB98A108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391904"/>
          </a:xfrm>
        </p:spPr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because</a:t>
            </a:r>
            <a:r>
              <a:rPr lang="fr-FR" dirty="0"/>
              <a:t> of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br>
              <a:rPr lang="fr-FR" dirty="0"/>
            </a:br>
            <a:r>
              <a:rPr lang="fr-FR" dirty="0"/>
              <a:t>NOT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Chrome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70051-8CC3-D680-916D-800BE1F69CB2}"/>
              </a:ext>
            </a:extLst>
          </p:cNvPr>
          <p:cNvSpPr txBox="1"/>
          <p:nvPr/>
        </p:nvSpPr>
        <p:spPr>
          <a:xfrm>
            <a:off x="2288582" y="3332136"/>
            <a:ext cx="7908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Alternatives ?</a:t>
            </a:r>
          </a:p>
          <a:p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pay</a:t>
            </a:r>
            <a:r>
              <a:rPr lang="fr-FR" dirty="0"/>
              <a:t> 200 EURO/</a:t>
            </a:r>
            <a:r>
              <a:rPr lang="fr-FR" dirty="0" err="1"/>
              <a:t>year</a:t>
            </a:r>
            <a:r>
              <a:rPr lang="fr-FR" dirty="0"/>
              <a:t> to have a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=&gt; use GO-DADDY  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signing</a:t>
            </a:r>
            <a:r>
              <a:rPr lang="fr-FR" dirty="0"/>
              <a:t> </a:t>
            </a:r>
            <a:r>
              <a:rPr lang="fr-FR" dirty="0" err="1"/>
              <a:t>Authority</a:t>
            </a:r>
            <a:r>
              <a:rPr lang="fr-FR" dirty="0"/>
              <a:t> on internet  (</a:t>
            </a:r>
            <a:r>
              <a:rPr lang="fr-FR" dirty="0" err="1"/>
              <a:t>recognized</a:t>
            </a:r>
            <a:r>
              <a:rPr lang="fr-FR" dirty="0"/>
              <a:t> by Chrome)</a:t>
            </a:r>
          </a:p>
          <a:p>
            <a:endParaRPr lang="fr-FR" dirty="0"/>
          </a:p>
          <a:p>
            <a:r>
              <a:rPr lang="fr-FR" dirty="0"/>
              <a:t>=&gt; recompile chrome to know "</a:t>
            </a:r>
            <a:r>
              <a:rPr lang="fr-FR" dirty="0" err="1"/>
              <a:t>yourself</a:t>
            </a:r>
            <a:r>
              <a:rPr lang="fr-FR" dirty="0"/>
              <a:t>" as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authority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=&gt; click on "ADVANCED" </a:t>
            </a:r>
            <a:r>
              <a:rPr lang="fr-FR" dirty="0" err="1"/>
              <a:t>button</a:t>
            </a:r>
            <a:r>
              <a:rPr lang="fr-FR" dirty="0"/>
              <a:t> to </a:t>
            </a:r>
            <a:r>
              <a:rPr lang="fr-FR" dirty="0" err="1"/>
              <a:t>accept</a:t>
            </a:r>
            <a:r>
              <a:rPr lang="fr-FR" dirty="0"/>
              <a:t>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93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8F91E-8743-39CA-4B21-F43B29C8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EBAF-94A3-7625-12D1-819CF534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Advanced &gt; </a:t>
            </a:r>
            <a:r>
              <a:rPr lang="fr-FR" dirty="0" err="1"/>
              <a:t>Proceed</a:t>
            </a:r>
            <a:r>
              <a:rPr lang="fr-FR" dirty="0"/>
              <a:t> to (</a:t>
            </a:r>
            <a:r>
              <a:rPr lang="fr-FR" dirty="0" err="1"/>
              <a:t>unsafe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E0689-6DBF-7FAA-0852-580965AC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5"/>
          <a:stretch/>
        </p:blipFill>
        <p:spPr>
          <a:xfrm>
            <a:off x="0" y="755211"/>
            <a:ext cx="6416299" cy="4001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71F9A-BE14-D723-9C1E-C2585CA1A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396" y="869685"/>
            <a:ext cx="6612678" cy="4813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647F-95C7-0612-96A5-4D3AE177D624}"/>
              </a:ext>
            </a:extLst>
          </p:cNvPr>
          <p:cNvSpPr/>
          <p:nvPr/>
        </p:nvSpPr>
        <p:spPr>
          <a:xfrm>
            <a:off x="3381365" y="4615351"/>
            <a:ext cx="45719" cy="604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7748C-4282-7F69-F556-09D4AE4E071E}"/>
              </a:ext>
            </a:extLst>
          </p:cNvPr>
          <p:cNvSpPr/>
          <p:nvPr/>
        </p:nvSpPr>
        <p:spPr>
          <a:xfrm>
            <a:off x="576879" y="4060555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7A4E0D-A91B-8879-036D-6806A93329E3}"/>
              </a:ext>
            </a:extLst>
          </p:cNvPr>
          <p:cNvCxnSpPr>
            <a:cxnSpLocks/>
          </p:cNvCxnSpPr>
          <p:nvPr/>
        </p:nvCxnSpPr>
        <p:spPr>
          <a:xfrm>
            <a:off x="1384517" y="4227283"/>
            <a:ext cx="1837588" cy="116483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24A258-FEC6-938E-D024-33F19F0E3824}"/>
              </a:ext>
            </a:extLst>
          </p:cNvPr>
          <p:cNvSpPr/>
          <p:nvPr/>
        </p:nvSpPr>
        <p:spPr>
          <a:xfrm>
            <a:off x="3359006" y="5222928"/>
            <a:ext cx="1424986" cy="338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204249-7A5F-D575-3F6D-0CB532AC6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012" y="4287850"/>
            <a:ext cx="3733832" cy="22040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DB1F4A-1617-C80A-8D86-B0A64118AED5}"/>
              </a:ext>
            </a:extLst>
          </p:cNvPr>
          <p:cNvCxnSpPr>
            <a:cxnSpLocks/>
          </p:cNvCxnSpPr>
          <p:nvPr/>
        </p:nvCxnSpPr>
        <p:spPr>
          <a:xfrm flipV="1">
            <a:off x="4835653" y="4756860"/>
            <a:ext cx="4329011" cy="63525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6FDB6-C531-5C0D-B570-3B2A2221AC73}"/>
              </a:ext>
            </a:extLst>
          </p:cNvPr>
          <p:cNvSpPr/>
          <p:nvPr/>
        </p:nvSpPr>
        <p:spPr>
          <a:xfrm>
            <a:off x="9204267" y="4615351"/>
            <a:ext cx="2238647" cy="282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522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E4D28-F118-174A-C4C1-D1D3C81F9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D29C-3009-105C-BDA5-78121298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8535"/>
          </a:xfrm>
        </p:spPr>
        <p:txBody>
          <a:bodyPr/>
          <a:lstStyle/>
          <a:p>
            <a:r>
              <a:rPr lang="fr-FR" dirty="0"/>
              <a:t>Chrome </a:t>
            </a:r>
            <a:r>
              <a:rPr lang="fr-FR" dirty="0" err="1"/>
              <a:t>DevTools</a:t>
            </a:r>
            <a:r>
              <a:rPr lang="fr-FR" dirty="0"/>
              <a:t> Network </a:t>
            </a:r>
            <a:r>
              <a:rPr lang="fr-FR" dirty="0" err="1"/>
              <a:t>requests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same</a:t>
            </a:r>
            <a:r>
              <a:rPr lang="fr-FR" dirty="0"/>
              <a:t> on "https://"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73D3D-239B-13FF-94FC-B77FC99A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6" y="1348353"/>
            <a:ext cx="7710188" cy="54424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AD940-B728-5BB0-3D63-673CCEA00D9F}"/>
              </a:ext>
            </a:extLst>
          </p:cNvPr>
          <p:cNvSpPr/>
          <p:nvPr/>
        </p:nvSpPr>
        <p:spPr>
          <a:xfrm>
            <a:off x="6747360" y="3120325"/>
            <a:ext cx="1079284" cy="222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35210-2C61-C743-A743-F1D72B80EC98}"/>
              </a:ext>
            </a:extLst>
          </p:cNvPr>
          <p:cNvSpPr/>
          <p:nvPr/>
        </p:nvSpPr>
        <p:spPr>
          <a:xfrm>
            <a:off x="5061055" y="1477504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BD240F-9F48-9265-3F60-E434B0EBF479}"/>
              </a:ext>
            </a:extLst>
          </p:cNvPr>
          <p:cNvCxnSpPr>
            <a:cxnSpLocks/>
          </p:cNvCxnSpPr>
          <p:nvPr/>
        </p:nvCxnSpPr>
        <p:spPr>
          <a:xfrm flipH="1">
            <a:off x="4055390" y="1870128"/>
            <a:ext cx="1379349" cy="10745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12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B66A-50EE-5D47-DD66-BDB6731AE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C6C7-6574-CBEC-EDF4-F20ACC2F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Chrome </a:t>
            </a:r>
            <a:r>
              <a:rPr lang="fr-FR" dirty="0" err="1"/>
              <a:t>DevTools</a:t>
            </a:r>
            <a:r>
              <a:rPr lang="fr-FR" dirty="0"/>
              <a:t> "Security"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43FC3-70F6-F293-D374-B238B111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36" y="964313"/>
            <a:ext cx="7921119" cy="5588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A1AE25-CFB1-599B-54CD-BA10FA3DE04C}"/>
              </a:ext>
            </a:extLst>
          </p:cNvPr>
          <p:cNvSpPr/>
          <p:nvPr/>
        </p:nvSpPr>
        <p:spPr>
          <a:xfrm>
            <a:off x="7644106" y="1141707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42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8923E-6F04-AB55-EA9C-8443394BF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AF9D8-65DB-D0D7-2940-2033B65F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Chrome -&gt; </a:t>
            </a:r>
            <a:r>
              <a:rPr lang="fr-FR" dirty="0" err="1"/>
              <a:t>Certificate</a:t>
            </a:r>
            <a:r>
              <a:rPr lang="fr-FR" dirty="0"/>
              <a:t>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054F4-66E0-BF53-C1E2-DA0B220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5" y="1315950"/>
            <a:ext cx="4496190" cy="4122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23DEAD-F25D-F541-8BF2-1C37CE9A1B47}"/>
              </a:ext>
            </a:extLst>
          </p:cNvPr>
          <p:cNvSpPr/>
          <p:nvPr/>
        </p:nvSpPr>
        <p:spPr>
          <a:xfrm flipH="1">
            <a:off x="4427348" y="4236203"/>
            <a:ext cx="379861" cy="276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2C264-C74E-75E8-1C8F-22F52F0F28C1}"/>
              </a:ext>
            </a:extLst>
          </p:cNvPr>
          <p:cNvSpPr/>
          <p:nvPr/>
        </p:nvSpPr>
        <p:spPr>
          <a:xfrm>
            <a:off x="1827075" y="1735809"/>
            <a:ext cx="988449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B988B6-6082-2C6B-182F-AA27EC3D642D}"/>
              </a:ext>
            </a:extLst>
          </p:cNvPr>
          <p:cNvCxnSpPr>
            <a:cxnSpLocks/>
          </p:cNvCxnSpPr>
          <p:nvPr/>
        </p:nvCxnSpPr>
        <p:spPr>
          <a:xfrm>
            <a:off x="2252420" y="2236922"/>
            <a:ext cx="743919" cy="199928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A338A-4F7D-7C8A-49D4-3A856D963026}"/>
              </a:ext>
            </a:extLst>
          </p:cNvPr>
          <p:cNvCxnSpPr>
            <a:cxnSpLocks/>
          </p:cNvCxnSpPr>
          <p:nvPr/>
        </p:nvCxnSpPr>
        <p:spPr>
          <a:xfrm>
            <a:off x="4990349" y="4439086"/>
            <a:ext cx="826682" cy="1845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FEA29-7F3F-9658-DB15-BFBC46C8E4DD}"/>
              </a:ext>
            </a:extLst>
          </p:cNvPr>
          <p:cNvSpPr txBox="1"/>
          <p:nvPr/>
        </p:nvSpPr>
        <p:spPr>
          <a:xfrm>
            <a:off x="6079343" y="4374677"/>
            <a:ext cx="527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Suggestion ...</a:t>
            </a:r>
          </a:p>
          <a:p>
            <a:r>
              <a:rPr lang="fr-FR" dirty="0"/>
              <a:t>open </a:t>
            </a:r>
            <a:r>
              <a:rPr lang="fr-FR" dirty="0" err="1"/>
              <a:t>view</a:t>
            </a:r>
            <a:r>
              <a:rPr lang="fr-FR" dirty="0"/>
              <a:t> on a real web-site, "https://www.google.fr"</a:t>
            </a:r>
          </a:p>
          <a:p>
            <a:r>
              <a:rPr lang="fr-FR" dirty="0"/>
              <a:t>to </a:t>
            </a:r>
            <a:r>
              <a:rPr lang="fr-FR" dirty="0" err="1"/>
              <a:t>see</a:t>
            </a:r>
            <a:r>
              <a:rPr lang="fr-FR" dirty="0"/>
              <a:t> a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328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0FC3D-E6BF-2CBF-0BA0-C05FD837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9403-CFBB-E145-487A-C8DB4F31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20C44-60FA-B61A-FB83-6788C6F4B36C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E677A6-8025-E719-9EE7-244B7A47DE8A}"/>
              </a:ext>
            </a:extLst>
          </p:cNvPr>
          <p:cNvSpPr/>
          <p:nvPr/>
        </p:nvSpPr>
        <p:spPr>
          <a:xfrm>
            <a:off x="2582775" y="3016386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D7F50E-E6A0-03FD-A55F-5C85348528C4}"/>
              </a:ext>
            </a:extLst>
          </p:cNvPr>
          <p:cNvSpPr/>
          <p:nvPr/>
        </p:nvSpPr>
        <p:spPr>
          <a:xfrm>
            <a:off x="3663144" y="3533614"/>
            <a:ext cx="6587320" cy="28553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9DB9E-037E-36D0-D79F-368AE18B5469}"/>
              </a:ext>
            </a:extLst>
          </p:cNvPr>
          <p:cNvSpPr/>
          <p:nvPr/>
        </p:nvSpPr>
        <p:spPr>
          <a:xfrm>
            <a:off x="3758716" y="1118461"/>
            <a:ext cx="6587320" cy="16233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635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CF98C-DBE5-B493-82DC-84F07458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A768-E98C-6CBC-D4C4-6F09B90E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33966"/>
          </a:xfrm>
        </p:spPr>
        <p:txBody>
          <a:bodyPr/>
          <a:lstStyle/>
          <a:p>
            <a:r>
              <a:rPr lang="fr-FR" dirty="0"/>
              <a:t>Edit pom.xml</a:t>
            </a:r>
            <a:br>
              <a:rPr lang="fr-FR" dirty="0"/>
            </a:b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maven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for </a:t>
            </a:r>
            <a:r>
              <a:rPr lang="fr-FR" dirty="0" err="1"/>
              <a:t>Database</a:t>
            </a:r>
            <a:br>
              <a:rPr lang="fr-FR" dirty="0"/>
            </a:br>
            <a:r>
              <a:rPr lang="fr-FR" dirty="0" err="1"/>
              <a:t>inside</a:t>
            </a:r>
            <a:r>
              <a:rPr lang="fr-FR" dirty="0"/>
              <a:t> &lt;</a:t>
            </a:r>
            <a:r>
              <a:rPr lang="fr-FR" dirty="0" err="1"/>
              <a:t>dependencies</a:t>
            </a:r>
            <a:r>
              <a:rPr lang="fr-FR" dirty="0"/>
              <a:t>&gt; 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02700-AC5B-6B5C-2670-10E92E08E0F5}"/>
              </a:ext>
            </a:extLst>
          </p:cNvPr>
          <p:cNvSpPr txBox="1"/>
          <p:nvPr/>
        </p:nvSpPr>
        <p:spPr>
          <a:xfrm>
            <a:off x="3766088" y="234716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org.springframework.boot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artifactId</a:t>
            </a:r>
            <a:r>
              <a:rPr lang="fr-FR" dirty="0"/>
              <a:t>&gt;</a:t>
            </a:r>
            <a:r>
              <a:rPr lang="fr-FR" b="1" dirty="0" err="1"/>
              <a:t>spring</a:t>
            </a:r>
            <a:r>
              <a:rPr lang="fr-FR" b="1" dirty="0"/>
              <a:t>-boot-starter-data-</a:t>
            </a:r>
            <a:r>
              <a:rPr lang="fr-FR" b="1" dirty="0" err="1"/>
              <a:t>jpa</a:t>
            </a:r>
            <a:r>
              <a:rPr lang="fr-FR" dirty="0"/>
              <a:t>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groupId</a:t>
            </a:r>
            <a:r>
              <a:rPr lang="fr-FR" dirty="0"/>
              <a:t>&gt;com.h2database&lt;/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artifactId</a:t>
            </a:r>
            <a:r>
              <a:rPr lang="fr-FR" dirty="0"/>
              <a:t>&gt;</a:t>
            </a:r>
            <a:r>
              <a:rPr lang="fr-FR" b="1" dirty="0"/>
              <a:t>h2</a:t>
            </a:r>
            <a:r>
              <a:rPr lang="fr-FR" dirty="0"/>
              <a:t>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7F7A8-7B48-5D9C-EA6B-769DCC01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703" y="4975268"/>
            <a:ext cx="2057578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1C99B0-7CC1-41DC-FCA4-76C7DE2C208F}"/>
              </a:ext>
            </a:extLst>
          </p:cNvPr>
          <p:cNvSpPr txBox="1"/>
          <p:nvPr/>
        </p:nvSpPr>
        <p:spPr>
          <a:xfrm>
            <a:off x="6726264" y="6065004"/>
            <a:ext cx="2776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 click on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maven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B4EE72-EA40-2DF1-451A-5A2FFB4A6427}"/>
              </a:ext>
            </a:extLst>
          </p:cNvPr>
          <p:cNvSpPr/>
          <p:nvPr/>
        </p:nvSpPr>
        <p:spPr>
          <a:xfrm flipH="1">
            <a:off x="10174834" y="6111196"/>
            <a:ext cx="658480" cy="323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AAD37-4507-3672-7D0E-E967216339D4}"/>
              </a:ext>
            </a:extLst>
          </p:cNvPr>
          <p:cNvCxnSpPr>
            <a:cxnSpLocks/>
          </p:cNvCxnSpPr>
          <p:nvPr/>
        </p:nvCxnSpPr>
        <p:spPr>
          <a:xfrm>
            <a:off x="9241422" y="5972716"/>
            <a:ext cx="826682" cy="1845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EE4721-D2DB-3E37-1461-17D2FA5F0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8" y="2035443"/>
            <a:ext cx="3010161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7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2EEEC-21DB-C97B-CD65-53CCE018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B8AF-5981-DD48-62A1-D1DA85BB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3937B-1E73-1B53-8759-A531AB83F316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C4FF59A-6C77-F7C6-819F-0C6134C126E8}"/>
              </a:ext>
            </a:extLst>
          </p:cNvPr>
          <p:cNvSpPr/>
          <p:nvPr/>
        </p:nvSpPr>
        <p:spPr>
          <a:xfrm>
            <a:off x="2524836" y="1528549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139B2-FD37-0336-B853-D6B146C0B6AD}"/>
              </a:ext>
            </a:extLst>
          </p:cNvPr>
          <p:cNvSpPr/>
          <p:nvPr/>
        </p:nvSpPr>
        <p:spPr>
          <a:xfrm>
            <a:off x="3663144" y="2062588"/>
            <a:ext cx="6587320" cy="43263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385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47A7C-6DFA-DB37-DE4E-E67BFAF7A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73FC-5C2E-E1BF-6786-1FEF8014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15512"/>
          </a:xfrm>
        </p:spPr>
        <p:txBody>
          <a:bodyPr/>
          <a:lstStyle/>
          <a:p>
            <a:r>
              <a:rPr lang="fr-FR" dirty="0"/>
              <a:t>Edit </a:t>
            </a:r>
            <a:r>
              <a:rPr lang="fr-FR" dirty="0" err="1"/>
              <a:t>application.properties</a:t>
            </a:r>
            <a:br>
              <a:rPr lang="fr-FR" dirty="0"/>
            </a:br>
            <a:r>
              <a:rPr lang="fr-FR" dirty="0" err="1"/>
              <a:t>add</a:t>
            </a:r>
            <a:r>
              <a:rPr lang="fr-FR" dirty="0"/>
              <a:t> H2 config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056AE-4DE6-4E6F-5B66-134E4F8885DA}"/>
              </a:ext>
            </a:extLst>
          </p:cNvPr>
          <p:cNvSpPr txBox="1"/>
          <p:nvPr/>
        </p:nvSpPr>
        <p:spPr>
          <a:xfrm>
            <a:off x="6096000" y="255903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 </a:t>
            </a:r>
            <a:r>
              <a:rPr lang="fr-FR" dirty="0" err="1"/>
              <a:t>Database</a:t>
            </a:r>
            <a:r>
              <a:rPr lang="fr-FR" dirty="0"/>
              <a:t> configuration</a:t>
            </a:r>
          </a:p>
          <a:p>
            <a:r>
              <a:rPr lang="fr-FR" dirty="0"/>
              <a:t>spring.datasource.url=jdbc:h2:file:./</a:t>
            </a:r>
            <a:r>
              <a:rPr lang="fr-FR" dirty="0" err="1"/>
              <a:t>db</a:t>
            </a:r>
            <a:endParaRPr lang="fr-FR" dirty="0"/>
          </a:p>
          <a:p>
            <a:r>
              <a:rPr lang="fr-FR" dirty="0" err="1"/>
              <a:t>spring.datasource.driverClassName</a:t>
            </a:r>
            <a:r>
              <a:rPr lang="fr-FR" dirty="0"/>
              <a:t>=org.h2.Driver</a:t>
            </a:r>
          </a:p>
          <a:p>
            <a:r>
              <a:rPr lang="fr-FR" dirty="0" err="1"/>
              <a:t>spring.datasource.username</a:t>
            </a:r>
            <a:r>
              <a:rPr lang="fr-FR" dirty="0"/>
              <a:t>=sa</a:t>
            </a:r>
          </a:p>
          <a:p>
            <a:r>
              <a:rPr lang="fr-FR" dirty="0" err="1"/>
              <a:t>spring.datasource.password</a:t>
            </a:r>
            <a:r>
              <a:rPr lang="fr-FR" dirty="0"/>
              <a:t>=</a:t>
            </a:r>
          </a:p>
          <a:p>
            <a:endParaRPr lang="fr-FR" dirty="0"/>
          </a:p>
          <a:p>
            <a:r>
              <a:rPr lang="fr-FR" dirty="0"/>
              <a:t># web console, </a:t>
            </a:r>
            <a:r>
              <a:rPr lang="fr-FR" dirty="0" err="1"/>
              <a:t>see</a:t>
            </a:r>
            <a:r>
              <a:rPr lang="fr-FR" dirty="0"/>
              <a:t> https://localhost:8443/h2-console</a:t>
            </a:r>
          </a:p>
          <a:p>
            <a:r>
              <a:rPr lang="fr-FR" dirty="0"/>
              <a:t>spring.h2.console.enabled=</a:t>
            </a:r>
            <a:r>
              <a:rPr lang="fr-FR" dirty="0" err="1"/>
              <a:t>true</a:t>
            </a:r>
            <a:endParaRPr lang="fr-FR" dirty="0"/>
          </a:p>
          <a:p>
            <a:r>
              <a:rPr lang="fr-FR" dirty="0"/>
              <a:t>spring.h2.console.path=/h2-console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79CD5-EB25-FD3F-9645-8DF592A09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0" y="1633091"/>
            <a:ext cx="5797174" cy="26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70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8C37-DC03-AE62-E1CD-2D3BB4A8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07C1-1DDC-FF69-556C-C313ED04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 class </a:t>
            </a:r>
            <a:r>
              <a:rPr lang="fr-FR" dirty="0" err="1"/>
              <a:t>SecurityDbConfiguration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E3516-2267-4EBB-24DB-AEDF61C2F5E8}"/>
              </a:ext>
            </a:extLst>
          </p:cNvPr>
          <p:cNvSpPr txBox="1"/>
          <p:nvPr/>
        </p:nvSpPr>
        <p:spPr>
          <a:xfrm>
            <a:off x="1498170" y="1766808"/>
            <a:ext cx="99705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import </a:t>
            </a:r>
            <a:r>
              <a:rPr lang="fr-FR" dirty="0" err="1"/>
              <a:t>org.springframework.context.annotation.Bean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org.springframework.context.annotation.Configuration</a:t>
            </a:r>
            <a:r>
              <a:rPr lang="fr-FR" dirty="0"/>
              <a:t>;</a:t>
            </a:r>
          </a:p>
          <a:p>
            <a:r>
              <a:rPr lang="fr-FR" dirty="0"/>
              <a:t>import org.springframework.security.provisioning.JdbcUserDetailsManager;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org.springframework.security.provisioning.UserDetailsManager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javax.sql.DataSource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@Configuration</a:t>
            </a:r>
          </a:p>
          <a:p>
            <a:r>
              <a:rPr lang="fr-FR" dirty="0"/>
              <a:t>public class </a:t>
            </a:r>
            <a:r>
              <a:rPr lang="fr-FR" dirty="0" err="1"/>
              <a:t>SecurityDbConfiguration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@Bean</a:t>
            </a:r>
          </a:p>
          <a:p>
            <a:r>
              <a:rPr lang="fr-FR" dirty="0"/>
              <a:t>    </a:t>
            </a:r>
            <a:r>
              <a:rPr lang="fr-FR" dirty="0" err="1"/>
              <a:t>UserDetailsManager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(</a:t>
            </a:r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dataSource</a:t>
            </a:r>
            <a:r>
              <a:rPr lang="fr-FR" dirty="0"/>
              <a:t>) {</a:t>
            </a:r>
          </a:p>
          <a:p>
            <a:r>
              <a:rPr lang="fr-FR" dirty="0"/>
              <a:t>       </a:t>
            </a:r>
            <a:r>
              <a:rPr lang="fr-FR" dirty="0" err="1"/>
              <a:t>JdbcUserDetailsManager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= new </a:t>
            </a:r>
            <a:r>
              <a:rPr lang="fr-FR" dirty="0" err="1"/>
              <a:t>JdbcUserDetailsManager</a:t>
            </a:r>
            <a:r>
              <a:rPr lang="fr-FR" dirty="0"/>
              <a:t>(</a:t>
            </a:r>
            <a:r>
              <a:rPr lang="fr-FR" dirty="0" err="1"/>
              <a:t>dataSource</a:t>
            </a:r>
            <a:r>
              <a:rPr lang="fr-FR" dirty="0"/>
              <a:t>);</a:t>
            </a:r>
          </a:p>
          <a:p>
            <a:r>
              <a:rPr lang="fr-FR" dirty="0"/>
              <a:t>       return </a:t>
            </a:r>
            <a:r>
              <a:rPr lang="fr-FR" dirty="0" err="1"/>
              <a:t>users</a:t>
            </a:r>
            <a:r>
              <a:rPr lang="fr-FR" dirty="0"/>
              <a:t>;</a:t>
            </a:r>
          </a:p>
          <a:p>
            <a:r>
              <a:rPr lang="fr-FR" dirty="0"/>
              <a:t>    }</a:t>
            </a:r>
          </a:p>
          <a:p>
            <a:endParaRPr lang="fr-FR" dirty="0"/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3943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EBE4-3999-6C57-E2E8-945396C7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95214"/>
          </a:xfrm>
        </p:spPr>
        <p:txBody>
          <a:bodyPr/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"/h2-console"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8C9EF-7741-0E4E-62AC-CCB831912E93}"/>
              </a:ext>
            </a:extLst>
          </p:cNvPr>
          <p:cNvSpPr txBox="1"/>
          <p:nvPr/>
        </p:nvSpPr>
        <p:spPr>
          <a:xfrm>
            <a:off x="2655376" y="1952786"/>
            <a:ext cx="943944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import </a:t>
            </a:r>
            <a:r>
              <a:rPr lang="fr-FR" dirty="0" err="1"/>
              <a:t>org.springframework.context.annotation.Bean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org.springframework.context.annotation.Configuration</a:t>
            </a:r>
            <a:r>
              <a:rPr lang="fr-FR" dirty="0"/>
              <a:t>;</a:t>
            </a:r>
          </a:p>
          <a:p>
            <a:r>
              <a:rPr lang="fr-FR" dirty="0"/>
              <a:t>import org.springframework.security.config.annotation.web.configuration.WebSecurityCustomizer;</a:t>
            </a:r>
          </a:p>
          <a:p>
            <a:endParaRPr lang="fr-FR" dirty="0"/>
          </a:p>
          <a:p>
            <a:r>
              <a:rPr lang="fr-FR" dirty="0"/>
              <a:t>@Configuration</a:t>
            </a:r>
          </a:p>
          <a:p>
            <a:r>
              <a:rPr lang="fr-FR" dirty="0"/>
              <a:t>public class </a:t>
            </a:r>
            <a:r>
              <a:rPr lang="fr-FR" dirty="0" err="1"/>
              <a:t>SecurityConfiguration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@Bean</a:t>
            </a:r>
          </a:p>
          <a:p>
            <a:r>
              <a:rPr lang="fr-FR" dirty="0"/>
              <a:t>    public </a:t>
            </a:r>
            <a:r>
              <a:rPr lang="fr-FR" dirty="0" err="1"/>
              <a:t>WebSecurityCustomizer</a:t>
            </a:r>
            <a:r>
              <a:rPr lang="fr-FR" dirty="0"/>
              <a:t> </a:t>
            </a:r>
            <a:r>
              <a:rPr lang="fr-FR" dirty="0" err="1"/>
              <a:t>webSecurityCustomizer</a:t>
            </a:r>
            <a:r>
              <a:rPr lang="fr-FR" dirty="0"/>
              <a:t>() {</a:t>
            </a:r>
          </a:p>
          <a:p>
            <a:r>
              <a:rPr lang="fr-FR" dirty="0"/>
              <a:t>        return (web) -&gt; </a:t>
            </a:r>
            <a:r>
              <a:rPr lang="fr-FR" dirty="0" err="1"/>
              <a:t>web.ignoring</a:t>
            </a:r>
            <a:r>
              <a:rPr lang="fr-FR" dirty="0"/>
              <a:t>()</a:t>
            </a:r>
          </a:p>
          <a:p>
            <a:r>
              <a:rPr lang="fr-FR" dirty="0"/>
              <a:t>                        .</a:t>
            </a:r>
            <a:r>
              <a:rPr lang="fr-FR" dirty="0" err="1"/>
              <a:t>requestMatchers</a:t>
            </a:r>
            <a:r>
              <a:rPr lang="fr-FR" dirty="0"/>
              <a:t>("/h2-console/**");</a:t>
            </a:r>
          </a:p>
          <a:p>
            <a:r>
              <a:rPr lang="fr-FR" dirty="0"/>
              <a:t>    }</a:t>
            </a:r>
          </a:p>
          <a:p>
            <a:endParaRPr lang="fr-FR" dirty="0"/>
          </a:p>
          <a:p>
            <a:r>
              <a:rPr lang="fr-F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BC351-1DAA-0611-4947-44B0F7127442}"/>
              </a:ext>
            </a:extLst>
          </p:cNvPr>
          <p:cNvSpPr txBox="1"/>
          <p:nvPr/>
        </p:nvSpPr>
        <p:spPr>
          <a:xfrm>
            <a:off x="320299" y="1339334"/>
            <a:ext cx="379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Java Class "</a:t>
            </a:r>
            <a:r>
              <a:rPr lang="fr-FR" dirty="0" err="1"/>
              <a:t>SecurityConfiguration</a:t>
            </a:r>
            <a:r>
              <a:rPr lang="fr-F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0451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BEDB5-82AB-4922-BA78-0CF64379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C0D9-7F86-3901-E948-8891ABED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50196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Open http://localhost:8443/h2-console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4E608-54C5-75C3-A74B-AE9A1828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300" y="1335436"/>
            <a:ext cx="5761195" cy="50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01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EE37-EBBC-9CCF-703B-0E0E8070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F7A3-3A3E-0448-DBB9-2BA52E1E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Click "</a:t>
            </a:r>
            <a:r>
              <a:rPr lang="fr-FR" dirty="0" err="1"/>
              <a:t>Connect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90F96-D2B6-4EF4-EFD2-1CE578D8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184" r="28425"/>
          <a:stretch/>
        </p:blipFill>
        <p:spPr>
          <a:xfrm>
            <a:off x="0" y="1239660"/>
            <a:ext cx="4123541" cy="1313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9BE95B-1596-4069-A838-F8B512B0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900" y="1466969"/>
            <a:ext cx="7897393" cy="5334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018684-2E40-6137-EE93-BB35B6003B54}"/>
              </a:ext>
            </a:extLst>
          </p:cNvPr>
          <p:cNvSpPr/>
          <p:nvPr/>
        </p:nvSpPr>
        <p:spPr>
          <a:xfrm flipH="1">
            <a:off x="1314969" y="1735049"/>
            <a:ext cx="756637" cy="367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507967-3780-AD2D-6871-9710F1D1EE95}"/>
              </a:ext>
            </a:extLst>
          </p:cNvPr>
          <p:cNvCxnSpPr>
            <a:cxnSpLocks/>
          </p:cNvCxnSpPr>
          <p:nvPr/>
        </p:nvCxnSpPr>
        <p:spPr>
          <a:xfrm>
            <a:off x="2182571" y="1918826"/>
            <a:ext cx="1692005" cy="7365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153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D9364-9D1F-9FEA-F89A-293B0A08E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86D2-2378-BD40-CCE9-0A8E348DE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Copy&amp;Paste</a:t>
            </a:r>
            <a:r>
              <a:rPr lang="fr-FR" dirty="0"/>
              <a:t>  </a:t>
            </a:r>
            <a:r>
              <a:rPr lang="fr-FR" dirty="0" err="1"/>
              <a:t>Create</a:t>
            </a:r>
            <a:r>
              <a:rPr lang="fr-FR" dirty="0"/>
              <a:t> Tables DDL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A99F5-1053-2FC5-84C5-00E061B06710}"/>
              </a:ext>
            </a:extLst>
          </p:cNvPr>
          <p:cNvSpPr txBox="1"/>
          <p:nvPr/>
        </p:nvSpPr>
        <p:spPr>
          <a:xfrm>
            <a:off x="2660543" y="1582340"/>
            <a:ext cx="8305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table users(</a:t>
            </a:r>
          </a:p>
          <a:p>
            <a:r>
              <a:rPr lang="en-US" dirty="0"/>
              <a:t>	username </a:t>
            </a:r>
            <a:r>
              <a:rPr lang="en-US" dirty="0" err="1"/>
              <a:t>varchar_ignorecase</a:t>
            </a:r>
            <a:r>
              <a:rPr lang="en-US" dirty="0"/>
              <a:t>(50) not null primary key,</a:t>
            </a:r>
          </a:p>
          <a:p>
            <a:r>
              <a:rPr lang="en-US" dirty="0"/>
              <a:t>	password </a:t>
            </a:r>
            <a:r>
              <a:rPr lang="en-US" dirty="0" err="1"/>
              <a:t>varchar_ignorecase</a:t>
            </a:r>
            <a:r>
              <a:rPr lang="en-US" dirty="0"/>
              <a:t>(500) not null,</a:t>
            </a:r>
          </a:p>
          <a:p>
            <a:r>
              <a:rPr lang="en-US" dirty="0"/>
              <a:t>	enabled </a:t>
            </a:r>
            <a:r>
              <a:rPr lang="en-US" dirty="0" err="1"/>
              <a:t>boolean</a:t>
            </a:r>
            <a:r>
              <a:rPr lang="en-US" dirty="0"/>
              <a:t> not null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create table authorities (</a:t>
            </a:r>
          </a:p>
          <a:p>
            <a:r>
              <a:rPr lang="en-US" dirty="0"/>
              <a:t>	username </a:t>
            </a:r>
            <a:r>
              <a:rPr lang="en-US" dirty="0" err="1"/>
              <a:t>varchar_ignorecase</a:t>
            </a:r>
            <a:r>
              <a:rPr lang="en-US" dirty="0"/>
              <a:t>(50) not null,</a:t>
            </a:r>
          </a:p>
          <a:p>
            <a:r>
              <a:rPr lang="en-US" dirty="0"/>
              <a:t>	authority </a:t>
            </a:r>
            <a:r>
              <a:rPr lang="en-US" dirty="0" err="1"/>
              <a:t>varchar_ignorecase</a:t>
            </a:r>
            <a:r>
              <a:rPr lang="en-US" dirty="0"/>
              <a:t>(50) not null,</a:t>
            </a:r>
          </a:p>
          <a:p>
            <a:r>
              <a:rPr lang="en-US" dirty="0"/>
              <a:t>	constraint </a:t>
            </a:r>
            <a:r>
              <a:rPr lang="en-US" dirty="0" err="1"/>
              <a:t>fk_authorities_users</a:t>
            </a:r>
            <a:r>
              <a:rPr lang="en-US" dirty="0"/>
              <a:t> foreign key(username) references users(username)</a:t>
            </a:r>
          </a:p>
          <a:p>
            <a:r>
              <a:rPr lang="en-US" dirty="0"/>
              <a:t>);</a:t>
            </a:r>
          </a:p>
          <a:p>
            <a:r>
              <a:rPr lang="en-US" dirty="0"/>
              <a:t>create unique index </a:t>
            </a:r>
            <a:r>
              <a:rPr lang="en-US" dirty="0" err="1"/>
              <a:t>ix_auth_username</a:t>
            </a:r>
            <a:r>
              <a:rPr lang="en-US" dirty="0"/>
              <a:t> on authorities (</a:t>
            </a:r>
            <a:r>
              <a:rPr lang="en-US" dirty="0" err="1"/>
              <a:t>username,authority</a:t>
            </a:r>
            <a:r>
              <a:rPr lang="en-US" dirty="0"/>
              <a:t>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3616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A3D85-EBC3-4D03-1001-65EB40CC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DA65-6583-A21E-7D5E-D33F8D89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172986" cy="1968284"/>
          </a:xfrm>
        </p:spPr>
        <p:txBody>
          <a:bodyPr/>
          <a:lstStyle/>
          <a:p>
            <a:r>
              <a:rPr lang="fr-FR" dirty="0" err="1"/>
              <a:t>cf</a:t>
            </a:r>
            <a:r>
              <a:rPr lang="fr-FR" dirty="0"/>
              <a:t> doc</a:t>
            </a:r>
            <a:br>
              <a:rPr lang="fr-FR" dirty="0"/>
            </a:br>
            <a:r>
              <a:rPr lang="fr-FR" sz="2800" dirty="0"/>
              <a:t>https://docs.spring.io/spring-security/reference/servlet/authentication/passwords/jdbc.html</a:t>
            </a:r>
            <a:br>
              <a:rPr lang="fr-FR" sz="2800" dirty="0"/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B61F2-4306-8271-ACE8-057E94CE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83" y="1440079"/>
            <a:ext cx="7242964" cy="537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4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3CAD-8D75-FC8A-E0DA-E903AE014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92CE-859C-6392-64DE-E9C077B6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Table DDL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32853-6C05-2E34-2739-02004BF5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17" y="1243502"/>
            <a:ext cx="8096952" cy="54868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0E100C-DAF3-ACED-E149-534A40486E28}"/>
              </a:ext>
            </a:extLst>
          </p:cNvPr>
          <p:cNvCxnSpPr>
            <a:cxnSpLocks/>
          </p:cNvCxnSpPr>
          <p:nvPr/>
        </p:nvCxnSpPr>
        <p:spPr>
          <a:xfrm flipH="1" flipV="1">
            <a:off x="4052699" y="2625099"/>
            <a:ext cx="524252" cy="25534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9A41E1-D53D-39DE-8C41-8CC1369B9218}"/>
              </a:ext>
            </a:extLst>
          </p:cNvPr>
          <p:cNvSpPr/>
          <p:nvPr/>
        </p:nvSpPr>
        <p:spPr>
          <a:xfrm flipH="1">
            <a:off x="3528446" y="2298915"/>
            <a:ext cx="524253" cy="318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580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85EA-F21B-2A6A-33DF-8E54F99EF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52EC-9861-F063-373B-3E27099D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(</a:t>
            </a:r>
            <a:r>
              <a:rPr lang="fr-FR" dirty="0" err="1"/>
              <a:t>Optionnal</a:t>
            </a:r>
            <a:r>
              <a:rPr lang="fr-FR" dirty="0"/>
              <a:t>) DDL for Groups &amp; </a:t>
            </a:r>
            <a:r>
              <a:rPr lang="fr-FR" dirty="0" err="1"/>
              <a:t>Members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82DBB-4F32-C351-DFA1-BF98DD5E9761}"/>
              </a:ext>
            </a:extLst>
          </p:cNvPr>
          <p:cNvSpPr txBox="1"/>
          <p:nvPr/>
        </p:nvSpPr>
        <p:spPr>
          <a:xfrm>
            <a:off x="1177872" y="1493003"/>
            <a:ext cx="1067316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table groups (</a:t>
            </a:r>
          </a:p>
          <a:p>
            <a:r>
              <a:rPr lang="fr-FR" dirty="0"/>
              <a:t>	id </a:t>
            </a:r>
            <a:r>
              <a:rPr lang="fr-FR" dirty="0" err="1"/>
              <a:t>bigint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by default as </a:t>
            </a:r>
            <a:r>
              <a:rPr lang="fr-FR" dirty="0" err="1"/>
              <a:t>identity</a:t>
            </a:r>
            <a:r>
              <a:rPr lang="fr-FR" dirty="0"/>
              <a:t>(start </a:t>
            </a:r>
            <a:r>
              <a:rPr lang="fr-FR" dirty="0" err="1"/>
              <a:t>with</a:t>
            </a:r>
            <a:r>
              <a:rPr lang="fr-FR" dirty="0"/>
              <a:t> 0) </a:t>
            </a:r>
            <a:r>
              <a:rPr lang="fr-FR" dirty="0" err="1"/>
              <a:t>primary</a:t>
            </a:r>
            <a:r>
              <a:rPr lang="fr-FR" dirty="0"/>
              <a:t> key,</a:t>
            </a:r>
          </a:p>
          <a:p>
            <a:r>
              <a:rPr lang="fr-FR" dirty="0"/>
              <a:t>	</a:t>
            </a:r>
            <a:r>
              <a:rPr lang="fr-FR" dirty="0" err="1"/>
              <a:t>group_name</a:t>
            </a:r>
            <a:r>
              <a:rPr lang="fr-FR" dirty="0"/>
              <a:t> </a:t>
            </a:r>
            <a:r>
              <a:rPr lang="fr-FR" dirty="0" err="1"/>
              <a:t>varchar_ignorecase</a:t>
            </a:r>
            <a:r>
              <a:rPr lang="fr-FR" dirty="0"/>
              <a:t>(50) not </a:t>
            </a:r>
            <a:r>
              <a:rPr lang="fr-FR" dirty="0" err="1"/>
              <a:t>null</a:t>
            </a:r>
            <a:endParaRPr lang="fr-FR" dirty="0"/>
          </a:p>
          <a:p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table </a:t>
            </a:r>
            <a:r>
              <a:rPr lang="fr-FR" dirty="0" err="1"/>
              <a:t>group_authorities</a:t>
            </a:r>
            <a:r>
              <a:rPr lang="fr-FR" dirty="0"/>
              <a:t> (</a:t>
            </a:r>
          </a:p>
          <a:p>
            <a:r>
              <a:rPr lang="fr-FR" dirty="0"/>
              <a:t>	</a:t>
            </a:r>
            <a:r>
              <a:rPr lang="fr-FR" dirty="0" err="1"/>
              <a:t>group_id</a:t>
            </a:r>
            <a:r>
              <a:rPr lang="fr-FR" dirty="0"/>
              <a:t> </a:t>
            </a:r>
            <a:r>
              <a:rPr lang="fr-FR" dirty="0" err="1"/>
              <a:t>bigint</a:t>
            </a:r>
            <a:r>
              <a:rPr lang="fr-FR" dirty="0"/>
              <a:t>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authority</a:t>
            </a:r>
            <a:r>
              <a:rPr lang="fr-FR" dirty="0"/>
              <a:t> varchar(50)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constraint</a:t>
            </a:r>
            <a:r>
              <a:rPr lang="fr-FR" dirty="0"/>
              <a:t> </a:t>
            </a:r>
            <a:r>
              <a:rPr lang="fr-FR" dirty="0" err="1"/>
              <a:t>fk_group_authorities_group</a:t>
            </a:r>
            <a:r>
              <a:rPr lang="fr-FR" dirty="0"/>
              <a:t> </a:t>
            </a:r>
            <a:r>
              <a:rPr lang="fr-FR" dirty="0" err="1"/>
              <a:t>foreign</a:t>
            </a:r>
            <a:r>
              <a:rPr lang="fr-FR" dirty="0"/>
              <a:t> key(</a:t>
            </a:r>
            <a:r>
              <a:rPr lang="fr-FR" dirty="0" err="1"/>
              <a:t>group_id</a:t>
            </a:r>
            <a:r>
              <a:rPr lang="fr-FR" dirty="0"/>
              <a:t>) </a:t>
            </a:r>
            <a:r>
              <a:rPr lang="fr-FR" dirty="0" err="1"/>
              <a:t>references</a:t>
            </a:r>
            <a:r>
              <a:rPr lang="fr-FR" dirty="0"/>
              <a:t> groups(id)</a:t>
            </a:r>
          </a:p>
          <a:p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table </a:t>
            </a:r>
            <a:r>
              <a:rPr lang="fr-FR" dirty="0" err="1"/>
              <a:t>group_members</a:t>
            </a:r>
            <a:r>
              <a:rPr lang="fr-FR" dirty="0"/>
              <a:t> (</a:t>
            </a:r>
          </a:p>
          <a:p>
            <a:r>
              <a:rPr lang="fr-FR" dirty="0"/>
              <a:t>	id </a:t>
            </a:r>
            <a:r>
              <a:rPr lang="fr-FR" dirty="0" err="1"/>
              <a:t>bigint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by default as </a:t>
            </a:r>
            <a:r>
              <a:rPr lang="fr-FR" dirty="0" err="1"/>
              <a:t>identity</a:t>
            </a:r>
            <a:r>
              <a:rPr lang="fr-FR" dirty="0"/>
              <a:t>(start </a:t>
            </a:r>
            <a:r>
              <a:rPr lang="fr-FR" dirty="0" err="1"/>
              <a:t>with</a:t>
            </a:r>
            <a:r>
              <a:rPr lang="fr-FR" dirty="0"/>
              <a:t> 0) </a:t>
            </a:r>
            <a:r>
              <a:rPr lang="fr-FR" dirty="0" err="1"/>
              <a:t>primary</a:t>
            </a:r>
            <a:r>
              <a:rPr lang="fr-FR" dirty="0"/>
              <a:t> key,</a:t>
            </a:r>
          </a:p>
          <a:p>
            <a:r>
              <a:rPr lang="fr-FR" dirty="0"/>
              <a:t>	</a:t>
            </a:r>
            <a:r>
              <a:rPr lang="fr-FR" dirty="0" err="1"/>
              <a:t>username</a:t>
            </a:r>
            <a:r>
              <a:rPr lang="fr-FR" dirty="0"/>
              <a:t> varchar(50)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group_id</a:t>
            </a:r>
            <a:r>
              <a:rPr lang="fr-FR" dirty="0"/>
              <a:t> </a:t>
            </a:r>
            <a:r>
              <a:rPr lang="fr-FR" dirty="0" err="1"/>
              <a:t>bigint</a:t>
            </a:r>
            <a:r>
              <a:rPr lang="fr-FR" dirty="0"/>
              <a:t>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constraint</a:t>
            </a:r>
            <a:r>
              <a:rPr lang="fr-FR" dirty="0"/>
              <a:t> </a:t>
            </a:r>
            <a:r>
              <a:rPr lang="fr-FR" dirty="0" err="1"/>
              <a:t>fk_group_members_group</a:t>
            </a:r>
            <a:r>
              <a:rPr lang="fr-FR" dirty="0"/>
              <a:t> </a:t>
            </a:r>
            <a:r>
              <a:rPr lang="fr-FR" dirty="0" err="1"/>
              <a:t>foreign</a:t>
            </a:r>
            <a:r>
              <a:rPr lang="fr-FR" dirty="0"/>
              <a:t> key(</a:t>
            </a:r>
            <a:r>
              <a:rPr lang="fr-FR" dirty="0" err="1"/>
              <a:t>group_id</a:t>
            </a:r>
            <a:r>
              <a:rPr lang="fr-FR" dirty="0"/>
              <a:t>) </a:t>
            </a:r>
            <a:r>
              <a:rPr lang="fr-FR" dirty="0" err="1"/>
              <a:t>references</a:t>
            </a:r>
            <a:r>
              <a:rPr lang="fr-FR" dirty="0"/>
              <a:t> groups(id)</a:t>
            </a:r>
          </a:p>
          <a:p>
            <a:r>
              <a:rPr lang="fr-FR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00773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1E53A-BE8C-9572-6FE0-894E13AF6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D8F4-D4ED-D3C6-4F76-BCEDA9E5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35879"/>
          </a:xfrm>
        </p:spPr>
        <p:txBody>
          <a:bodyPr/>
          <a:lstStyle/>
          <a:p>
            <a:r>
              <a:rPr lang="fr-FR" dirty="0"/>
              <a:t>Insert </a:t>
            </a:r>
            <a:r>
              <a:rPr lang="fr-FR" dirty="0" err="1"/>
              <a:t>users</a:t>
            </a:r>
            <a:r>
              <a:rPr lang="fr-FR" dirty="0"/>
              <a:t> in </a:t>
            </a:r>
            <a:r>
              <a:rPr lang="fr-FR" dirty="0" err="1"/>
              <a:t>database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H2  "New Row",  </a:t>
            </a:r>
            <a:r>
              <a:rPr lang="fr-FR" dirty="0" err="1"/>
              <a:t>edit</a:t>
            </a:r>
            <a:r>
              <a:rPr lang="fr-FR" dirty="0"/>
              <a:t>,  commit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4989E-C029-A919-6855-9415C8DC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785"/>
          <a:stretch/>
        </p:blipFill>
        <p:spPr>
          <a:xfrm>
            <a:off x="4269522" y="2266977"/>
            <a:ext cx="3788737" cy="267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38C79-78CE-2951-7E3C-9A1856D1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93" y="1084186"/>
            <a:ext cx="3524555" cy="29606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DAC485-0666-94D1-B3C6-D0EBD0603485}"/>
              </a:ext>
            </a:extLst>
          </p:cNvPr>
          <p:cNvSpPr/>
          <p:nvPr/>
        </p:nvSpPr>
        <p:spPr>
          <a:xfrm flipH="1">
            <a:off x="262563" y="1672494"/>
            <a:ext cx="827484" cy="197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83DE0-2F59-84AD-3902-E98448CF3B14}"/>
              </a:ext>
            </a:extLst>
          </p:cNvPr>
          <p:cNvSpPr/>
          <p:nvPr/>
        </p:nvSpPr>
        <p:spPr>
          <a:xfrm flipH="1">
            <a:off x="1861471" y="3721512"/>
            <a:ext cx="427112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0A0C07-21FF-E555-DFFB-087D4826D546}"/>
              </a:ext>
            </a:extLst>
          </p:cNvPr>
          <p:cNvSpPr/>
          <p:nvPr/>
        </p:nvSpPr>
        <p:spPr>
          <a:xfrm flipH="1">
            <a:off x="5668888" y="4468014"/>
            <a:ext cx="427112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60E541-D4FD-0178-B0EC-13F0EE1E939F}"/>
              </a:ext>
            </a:extLst>
          </p:cNvPr>
          <p:cNvCxnSpPr>
            <a:cxnSpLocks/>
          </p:cNvCxnSpPr>
          <p:nvPr/>
        </p:nvCxnSpPr>
        <p:spPr>
          <a:xfrm>
            <a:off x="1167539" y="1766807"/>
            <a:ext cx="635430" cy="182363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ACA46B-AC9D-0B74-B3B5-831715ADE745}"/>
              </a:ext>
            </a:extLst>
          </p:cNvPr>
          <p:cNvCxnSpPr>
            <a:cxnSpLocks/>
          </p:cNvCxnSpPr>
          <p:nvPr/>
        </p:nvCxnSpPr>
        <p:spPr>
          <a:xfrm>
            <a:off x="2567553" y="3905573"/>
            <a:ext cx="3053166" cy="68709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878C88-8D4C-E973-1539-18A608846B38}"/>
              </a:ext>
            </a:extLst>
          </p:cNvPr>
          <p:cNvSpPr txBox="1"/>
          <p:nvPr/>
        </p:nvSpPr>
        <p:spPr>
          <a:xfrm>
            <a:off x="2470381" y="6055082"/>
            <a:ext cx="4342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NOTICE: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prefix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{</a:t>
            </a:r>
            <a:r>
              <a:rPr lang="fr-FR" b="1" dirty="0" err="1"/>
              <a:t>noop</a:t>
            </a:r>
            <a:r>
              <a:rPr lang="fr-FR" b="1" dirty="0"/>
              <a:t>}</a:t>
            </a:r>
          </a:p>
          <a:p>
            <a:r>
              <a:rPr lang="fr-FR" dirty="0"/>
              <a:t>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lesson</a:t>
            </a:r>
            <a:r>
              <a:rPr lang="fr-FR" dirty="0"/>
              <a:t> for Hash and </a:t>
            </a:r>
            <a:r>
              <a:rPr lang="fr-FR" dirty="0" err="1"/>
              <a:t>Salting</a:t>
            </a:r>
            <a:r>
              <a:rPr lang="fr-FR" dirty="0"/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6777C6-A96C-6591-47FB-AB4C4A40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24" y="4791315"/>
            <a:ext cx="4561384" cy="15144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B7353C-5443-D7DA-E32E-56E336FBBDB5}"/>
              </a:ext>
            </a:extLst>
          </p:cNvPr>
          <p:cNvSpPr/>
          <p:nvPr/>
        </p:nvSpPr>
        <p:spPr>
          <a:xfrm flipH="1">
            <a:off x="9141152" y="5603865"/>
            <a:ext cx="1340867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135625-AAE7-9F47-8B2C-62802A51E371}"/>
              </a:ext>
            </a:extLst>
          </p:cNvPr>
          <p:cNvCxnSpPr>
            <a:cxnSpLocks/>
          </p:cNvCxnSpPr>
          <p:nvPr/>
        </p:nvCxnSpPr>
        <p:spPr>
          <a:xfrm>
            <a:off x="6212238" y="4600412"/>
            <a:ext cx="2998921" cy="94813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11E58-CBAB-626A-5AFF-336918DA217F}"/>
              </a:ext>
            </a:extLst>
          </p:cNvPr>
          <p:cNvSpPr/>
          <p:nvPr/>
        </p:nvSpPr>
        <p:spPr>
          <a:xfrm flipH="1">
            <a:off x="7550223" y="5616613"/>
            <a:ext cx="333563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" descr="Order Warning Signs for Workplace Safety | VKF Renzel">
            <a:extLst>
              <a:ext uri="{FF2B5EF4-FFF2-40B4-BE49-F238E27FC236}">
                <a16:creationId xmlns:a16="http://schemas.microsoft.com/office/drawing/2014/main" id="{29CAF16D-5B97-9B6C-FC94-A8E4FB49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83" y="6126996"/>
            <a:ext cx="759700" cy="57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26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6EC3-AE57-5BBF-260B-3361E5BCC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4112-972E-5841-3C61-5739E714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73676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Step1: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IntelliJ</a:t>
            </a:r>
            <a:r>
              <a:rPr lang="fr-FR" dirty="0"/>
              <a:t> IDE</a:t>
            </a:r>
            <a:br>
              <a:rPr lang="fr-FR" dirty="0"/>
            </a:br>
            <a:r>
              <a:rPr lang="fr-FR" dirty="0" err="1"/>
              <a:t>reopen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c:\security-course\demo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BAF9C-D653-8288-6AED-31EAF256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5" y="1415594"/>
            <a:ext cx="1066892" cy="9983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4CF21A-554D-4582-C911-5464CBF3260D}"/>
              </a:ext>
            </a:extLst>
          </p:cNvPr>
          <p:cNvSpPr/>
          <p:nvPr/>
        </p:nvSpPr>
        <p:spPr>
          <a:xfrm>
            <a:off x="120253" y="1372516"/>
            <a:ext cx="1211124" cy="1140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7396A-B8D0-6132-7881-1F0AE1B6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64" y="1501613"/>
            <a:ext cx="9732936" cy="51579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A49645-B0E8-1004-89B7-AEA5F06BAEC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331377" y="1942629"/>
            <a:ext cx="1463484" cy="180639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56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DB2D7-A2F1-F6A6-154F-0FF5BF7AE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1191-7125-20D9-9F54-C4CA0B7F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INSERT INTO </a:t>
            </a:r>
            <a:r>
              <a:rPr lang="fr-FR" dirty="0" err="1"/>
              <a:t>users</a:t>
            </a:r>
            <a:r>
              <a:rPr lang="fr-FR" dirty="0"/>
              <a:t>... </a:t>
            </a:r>
            <a:r>
              <a:rPr lang="fr-FR" dirty="0" err="1"/>
              <a:t>using</a:t>
            </a:r>
            <a:r>
              <a:rPr lang="fr-FR" dirty="0"/>
              <a:t>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6FBA2-25C9-F643-10F3-ABEBF0C680E4}"/>
              </a:ext>
            </a:extLst>
          </p:cNvPr>
          <p:cNvSpPr txBox="1"/>
          <p:nvPr/>
        </p:nvSpPr>
        <p:spPr>
          <a:xfrm>
            <a:off x="1046135" y="1784604"/>
            <a:ext cx="10099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INSERT INTO </a:t>
            </a:r>
            <a:r>
              <a:rPr lang="fr-FR" sz="2000" b="1" dirty="0" err="1"/>
              <a:t>users</a:t>
            </a:r>
            <a:r>
              <a:rPr lang="fr-FR" sz="2000" b="1" dirty="0"/>
              <a:t> (</a:t>
            </a:r>
            <a:r>
              <a:rPr lang="fr-FR" sz="2000" b="1" dirty="0" err="1"/>
              <a:t>username</a:t>
            </a:r>
            <a:r>
              <a:rPr lang="fr-FR" sz="2000" b="1" dirty="0"/>
              <a:t>, </a:t>
            </a:r>
            <a:r>
              <a:rPr lang="fr-FR" sz="2000" b="1" dirty="0" err="1"/>
              <a:t>password</a:t>
            </a:r>
            <a:r>
              <a:rPr lang="fr-FR" sz="2000" b="1" dirty="0"/>
              <a:t>, </a:t>
            </a:r>
            <a:r>
              <a:rPr lang="fr-FR" sz="2000" b="1" dirty="0" err="1"/>
              <a:t>enabled</a:t>
            </a:r>
            <a:r>
              <a:rPr lang="fr-FR" sz="2000" b="1" dirty="0"/>
              <a:t>) VALUES ('user2', '{</a:t>
            </a:r>
            <a:r>
              <a:rPr lang="fr-FR" sz="2000" b="1" dirty="0" err="1"/>
              <a:t>noop</a:t>
            </a:r>
            <a:r>
              <a:rPr lang="fr-FR" sz="2000" b="1" dirty="0"/>
              <a:t>}password2', </a:t>
            </a:r>
            <a:r>
              <a:rPr lang="fr-FR" sz="2000" b="1" dirty="0" err="1"/>
              <a:t>true</a:t>
            </a:r>
            <a:r>
              <a:rPr lang="fr-FR" sz="2000" b="1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190B6-A395-5EF0-8BF5-5E6A60F9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88" y="2904344"/>
            <a:ext cx="7342506" cy="31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28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D52C1-A9F9-B9E2-B76B-6571C20C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CFC7-C023-ABE4-A2AA-86FDBA88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a "</a:t>
            </a:r>
            <a:r>
              <a:rPr lang="fr-FR" dirty="0" err="1"/>
              <a:t>role</a:t>
            </a:r>
            <a:r>
              <a:rPr lang="fr-FR" dirty="0"/>
              <a:t>" (= AUTHORITY)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73B83-3488-7B0D-40C3-1A3594CE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08" y="1289774"/>
            <a:ext cx="4198984" cy="3162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0670C-A18B-510D-9C3E-43B6BA451CFF}"/>
              </a:ext>
            </a:extLst>
          </p:cNvPr>
          <p:cNvSpPr txBox="1"/>
          <p:nvPr/>
        </p:nvSpPr>
        <p:spPr>
          <a:xfrm>
            <a:off x="2050943" y="4995620"/>
            <a:ext cx="91080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INSERT INTO  </a:t>
            </a:r>
            <a:r>
              <a:rPr lang="fr-FR" sz="2000" b="1" dirty="0" err="1"/>
              <a:t>authorities</a:t>
            </a:r>
            <a:r>
              <a:rPr lang="fr-FR" sz="2000" b="1" dirty="0"/>
              <a:t> (</a:t>
            </a:r>
            <a:r>
              <a:rPr lang="fr-FR" sz="2000" b="1" dirty="0" err="1"/>
              <a:t>username</a:t>
            </a:r>
            <a:r>
              <a:rPr lang="fr-FR" sz="2000" b="1" dirty="0"/>
              <a:t>, </a:t>
            </a:r>
            <a:r>
              <a:rPr lang="fr-FR" sz="2000" b="1" dirty="0" err="1"/>
              <a:t>authority</a:t>
            </a:r>
            <a:r>
              <a:rPr lang="fr-FR" sz="2000" b="1" dirty="0"/>
              <a:t>)  VALUES ('user1', 'ROLE_USER')</a:t>
            </a:r>
          </a:p>
          <a:p>
            <a:endParaRPr lang="fr-FR" sz="2000" b="1" dirty="0"/>
          </a:p>
          <a:p>
            <a:r>
              <a:rPr lang="fr-FR" sz="2000" b="1" dirty="0"/>
              <a:t>INSERT INTO  </a:t>
            </a:r>
            <a:r>
              <a:rPr lang="fr-FR" sz="2000" b="1" dirty="0" err="1"/>
              <a:t>authorities</a:t>
            </a:r>
            <a:r>
              <a:rPr lang="fr-FR" sz="2000" b="1" dirty="0"/>
              <a:t> (</a:t>
            </a:r>
            <a:r>
              <a:rPr lang="fr-FR" sz="2000" b="1" dirty="0" err="1"/>
              <a:t>username</a:t>
            </a:r>
            <a:r>
              <a:rPr lang="fr-FR" sz="2000" b="1" dirty="0"/>
              <a:t>, </a:t>
            </a:r>
            <a:r>
              <a:rPr lang="fr-FR" sz="2000" b="1" dirty="0" err="1"/>
              <a:t>authority</a:t>
            </a:r>
            <a:r>
              <a:rPr lang="fr-FR" sz="2000" b="1" dirty="0"/>
              <a:t>)  VALUES ('user2', 'ROLE_MANAGER')</a:t>
            </a:r>
          </a:p>
          <a:p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892086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11B0F-553B-3D29-9701-508DF2D57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0AF9-20C9-5177-B91F-A34E4FCE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32853"/>
          </a:xfrm>
        </p:spPr>
        <p:txBody>
          <a:bodyPr/>
          <a:lstStyle/>
          <a:p>
            <a:r>
              <a:rPr lang="fr-FR" dirty="0" err="1"/>
              <a:t>When</a:t>
            </a:r>
            <a:r>
              <a:rPr lang="fr-FR" dirty="0"/>
              <a:t> NO </a:t>
            </a:r>
            <a:r>
              <a:rPr lang="fr-FR" dirty="0" err="1"/>
              <a:t>role</a:t>
            </a:r>
            <a:r>
              <a:rPr lang="fr-FR" dirty="0"/>
              <a:t> =&gt; user are </a:t>
            </a:r>
            <a:r>
              <a:rPr lang="fr-FR" dirty="0" err="1"/>
              <a:t>disabled</a:t>
            </a:r>
            <a:r>
              <a:rPr lang="fr-FR" dirty="0"/>
              <a:t> (!)</a:t>
            </a:r>
            <a:br>
              <a:rPr lang="fr-FR" dirty="0"/>
            </a:br>
            <a:r>
              <a:rPr lang="fr-FR" dirty="0" err="1"/>
              <a:t>cf</a:t>
            </a:r>
            <a:r>
              <a:rPr lang="fr-FR" dirty="0"/>
              <a:t> source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2A92B-3643-3BAC-93DA-46E92E2E73FD}"/>
              </a:ext>
            </a:extLst>
          </p:cNvPr>
          <p:cNvSpPr txBox="1"/>
          <p:nvPr/>
        </p:nvSpPr>
        <p:spPr>
          <a:xfrm>
            <a:off x="191144" y="1387800"/>
            <a:ext cx="11210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https://github.com/spring-projects/spring-security/blob/main/core/src/main/java/org/springframework/security/core/userdetails/jdbc/JdbcDaoImpl.java#L200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B7F57-69ED-A3D7-0F0F-18D77A2F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16" y="2089077"/>
            <a:ext cx="7219201" cy="4592536"/>
          </a:xfrm>
          <a:prstGeom prst="rect">
            <a:avLst/>
          </a:prstGeom>
        </p:spPr>
      </p:pic>
      <p:pic>
        <p:nvPicPr>
          <p:cNvPr id="7" name="Picture 2" descr="Order Warning Signs for Workplace Safety | VKF Renzel">
            <a:extLst>
              <a:ext uri="{FF2B5EF4-FFF2-40B4-BE49-F238E27FC236}">
                <a16:creationId xmlns:a16="http://schemas.microsoft.com/office/drawing/2014/main" id="{3EC1201F-256A-688D-2219-D63D2453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70"/>
            <a:ext cx="85158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220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72F4-177B-1F7A-0766-F0A09422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481" cy="1325563"/>
          </a:xfrm>
        </p:spPr>
        <p:txBody>
          <a:bodyPr/>
          <a:lstStyle/>
          <a:p>
            <a:r>
              <a:rPr lang="fr-FR" dirty="0" err="1"/>
              <a:t>Springboot</a:t>
            </a:r>
            <a:r>
              <a:rPr lang="fr-FR" dirty="0"/>
              <a:t> refuse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"Encoder"</a:t>
            </a:r>
            <a:br>
              <a:rPr lang="fr-FR" dirty="0"/>
            </a:br>
            <a:r>
              <a:rPr lang="fr-FR" dirty="0"/>
              <a:t>... or use </a:t>
            </a:r>
            <a:r>
              <a:rPr lang="fr-FR" dirty="0" err="1"/>
              <a:t>explicitly</a:t>
            </a:r>
            <a:r>
              <a:rPr lang="fr-FR" dirty="0"/>
              <a:t> "{</a:t>
            </a:r>
            <a:r>
              <a:rPr lang="fr-FR" dirty="0" err="1"/>
              <a:t>noop</a:t>
            </a:r>
            <a:r>
              <a:rPr lang="fr-FR" dirty="0"/>
              <a:t>}"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5DF7F-6524-02F4-A71E-6CB1FEBD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353"/>
            <a:ext cx="12192000" cy="3021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2113F-6036-335E-92CA-CE584AA1ABD1}"/>
              </a:ext>
            </a:extLst>
          </p:cNvPr>
          <p:cNvSpPr txBox="1"/>
          <p:nvPr/>
        </p:nvSpPr>
        <p:spPr>
          <a:xfrm>
            <a:off x="738751" y="5492776"/>
            <a:ext cx="11091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default </a:t>
            </a:r>
            <a:r>
              <a:rPr lang="fr-FR" dirty="0" err="1"/>
              <a:t>password</a:t>
            </a:r>
            <a:r>
              <a:rPr lang="fr-FR" dirty="0"/>
              <a:t> encoder </a:t>
            </a:r>
            <a:r>
              <a:rPr lang="fr-FR" dirty="0" err="1"/>
              <a:t>configured</a:t>
            </a:r>
            <a:r>
              <a:rPr lang="fr-FR" dirty="0"/>
              <a:t>, 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must have a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encoding</a:t>
            </a:r>
            <a:r>
              <a:rPr lang="fr-FR" dirty="0"/>
              <a:t> </a:t>
            </a:r>
            <a:r>
              <a:rPr lang="fr-FR" dirty="0" err="1"/>
              <a:t>prefix</a:t>
            </a:r>
            <a:r>
              <a:rPr lang="fr-FR" dirty="0"/>
              <a:t>. </a:t>
            </a:r>
          </a:p>
          <a:p>
            <a:r>
              <a:rPr lang="fr-FR" dirty="0" err="1"/>
              <a:t>Please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prefix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'{</a:t>
            </a:r>
            <a:r>
              <a:rPr lang="fr-FR" dirty="0" err="1"/>
              <a:t>noop</a:t>
            </a:r>
            <a:r>
              <a:rPr lang="fr-FR" dirty="0"/>
              <a:t>}' or set a default </a:t>
            </a:r>
            <a:r>
              <a:rPr lang="fr-FR" dirty="0" err="1"/>
              <a:t>password</a:t>
            </a:r>
            <a:r>
              <a:rPr lang="fr-FR" dirty="0"/>
              <a:t> encoder in `</a:t>
            </a:r>
            <a:r>
              <a:rPr lang="fr-FR" dirty="0" err="1"/>
              <a:t>DelegatingPasswordEncoder</a:t>
            </a:r>
            <a:r>
              <a:rPr lang="fr-FR" dirty="0"/>
              <a:t>`.</a:t>
            </a:r>
          </a:p>
        </p:txBody>
      </p:sp>
      <p:pic>
        <p:nvPicPr>
          <p:cNvPr id="8" name="Picture 2" descr="Order Warning Signs for Workplace Safety | VKF Renzel">
            <a:extLst>
              <a:ext uri="{FF2B5EF4-FFF2-40B4-BE49-F238E27FC236}">
                <a16:creationId xmlns:a16="http://schemas.microsoft.com/office/drawing/2014/main" id="{768B4893-E0CD-5E81-56E7-9E01C06D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70"/>
            <a:ext cx="85158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165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BCD41-1EE9-36C7-7365-D771C8746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8C36-3A0C-43ED-1522-C0AE1467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353800" cy="893736"/>
          </a:xfrm>
        </p:spPr>
        <p:txBody>
          <a:bodyPr/>
          <a:lstStyle/>
          <a:p>
            <a:r>
              <a:rPr lang="fr-FR" dirty="0"/>
              <a:t>Check (update) </a:t>
            </a:r>
            <a:r>
              <a:rPr lang="fr-FR" dirty="0" err="1"/>
              <a:t>password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"{</a:t>
            </a:r>
            <a:r>
              <a:rPr lang="fr-FR" dirty="0" err="1"/>
              <a:t>noop</a:t>
            </a:r>
            <a:r>
              <a:rPr lang="fr-FR" dirty="0"/>
              <a:t>}</a:t>
            </a:r>
            <a:r>
              <a:rPr lang="fr-FR" dirty="0" err="1"/>
              <a:t>password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85D86-F334-1139-4E03-DFDA10EF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39" y="3029850"/>
            <a:ext cx="5331452" cy="2573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8E2D7-BBCE-B2F9-E8D1-823C80D4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06" y="977749"/>
            <a:ext cx="4603809" cy="3159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20FE01-09FA-3DA5-7D6A-D3C9E51CE049}"/>
              </a:ext>
            </a:extLst>
          </p:cNvPr>
          <p:cNvSpPr/>
          <p:nvPr/>
        </p:nvSpPr>
        <p:spPr>
          <a:xfrm flipH="1">
            <a:off x="2521214" y="3498355"/>
            <a:ext cx="309649" cy="252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B1307A-85B1-E527-1D6B-D45B976B2E2B}"/>
              </a:ext>
            </a:extLst>
          </p:cNvPr>
          <p:cNvCxnSpPr>
            <a:cxnSpLocks/>
          </p:cNvCxnSpPr>
          <p:nvPr/>
        </p:nvCxnSpPr>
        <p:spPr>
          <a:xfrm>
            <a:off x="2958810" y="3624778"/>
            <a:ext cx="6004376" cy="148966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FFCDD3-A811-6621-3006-83C3D727AE5A}"/>
              </a:ext>
            </a:extLst>
          </p:cNvPr>
          <p:cNvSpPr/>
          <p:nvPr/>
        </p:nvSpPr>
        <p:spPr>
          <a:xfrm flipH="1">
            <a:off x="7883470" y="5157560"/>
            <a:ext cx="245388" cy="256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561BB-D039-110D-C5FD-3AA8D24A939A}"/>
              </a:ext>
            </a:extLst>
          </p:cNvPr>
          <p:cNvSpPr/>
          <p:nvPr/>
        </p:nvSpPr>
        <p:spPr>
          <a:xfrm flipH="1">
            <a:off x="9128850" y="5165809"/>
            <a:ext cx="1156858" cy="3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421E62-1392-9732-BD27-AC86946A2635}"/>
              </a:ext>
            </a:extLst>
          </p:cNvPr>
          <p:cNvCxnSpPr>
            <a:cxnSpLocks/>
          </p:cNvCxnSpPr>
          <p:nvPr/>
        </p:nvCxnSpPr>
        <p:spPr>
          <a:xfrm flipH="1">
            <a:off x="8281261" y="5266841"/>
            <a:ext cx="68192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Order Warning Signs for Workplace Safety | VKF Renzel">
            <a:extLst>
              <a:ext uri="{FF2B5EF4-FFF2-40B4-BE49-F238E27FC236}">
                <a16:creationId xmlns:a16="http://schemas.microsoft.com/office/drawing/2014/main" id="{DF0542E5-7D51-C477-C7C9-C19D76F3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70"/>
            <a:ext cx="85158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52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B834-56DA-810C-923E-DECA80915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B21C-58D1-77F6-1312-AADE40AF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 &amp; Test 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F5FB7-E712-41D4-A996-BF777A9AF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24" y="2253513"/>
            <a:ext cx="4629551" cy="2350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D1072-A870-A29F-27EA-A2D1009F24B8}"/>
              </a:ext>
            </a:extLst>
          </p:cNvPr>
          <p:cNvSpPr txBox="1"/>
          <p:nvPr/>
        </p:nvSpPr>
        <p:spPr>
          <a:xfrm>
            <a:off x="5961681" y="6008177"/>
            <a:ext cx="5615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next</a:t>
            </a:r>
            <a:r>
              <a:rPr lang="fr-FR" sz="2000" dirty="0"/>
              <a:t> </a:t>
            </a:r>
            <a:r>
              <a:rPr lang="fr-FR" sz="2000" dirty="0" err="1"/>
              <a:t>lesson</a:t>
            </a:r>
            <a:r>
              <a:rPr lang="fr-FR" sz="2000" dirty="0"/>
              <a:t> ...    for </a:t>
            </a:r>
            <a:r>
              <a:rPr lang="fr-FR" sz="2000" dirty="0" err="1"/>
              <a:t>activating</a:t>
            </a:r>
            <a:r>
              <a:rPr lang="fr-FR" sz="2000" dirty="0"/>
              <a:t> the "HASH" + "</a:t>
            </a:r>
            <a:r>
              <a:rPr lang="fr-FR" sz="2000" dirty="0" err="1"/>
              <a:t>Salting</a:t>
            </a:r>
            <a:r>
              <a:rPr lang="fr-FR" sz="2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289249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92D5B-5C37-CEA8-FB5E-4EA745CB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EABB-52DB-8379-55A8-2424DBCD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656DD-CFFF-66A3-482A-1B8663E8AF39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DF6AADB-D71A-23EF-1C77-7282AF614433}"/>
              </a:ext>
            </a:extLst>
          </p:cNvPr>
          <p:cNvSpPr/>
          <p:nvPr/>
        </p:nvSpPr>
        <p:spPr>
          <a:xfrm>
            <a:off x="2546612" y="371381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8C465-A201-858D-310B-920C9814EE35}"/>
              </a:ext>
            </a:extLst>
          </p:cNvPr>
          <p:cNvSpPr/>
          <p:nvPr/>
        </p:nvSpPr>
        <p:spPr>
          <a:xfrm>
            <a:off x="3663144" y="4236203"/>
            <a:ext cx="6587320" cy="21527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A5E1F-6E6B-079D-9130-CF55ADD01DAC}"/>
              </a:ext>
            </a:extLst>
          </p:cNvPr>
          <p:cNvSpPr/>
          <p:nvPr/>
        </p:nvSpPr>
        <p:spPr>
          <a:xfrm>
            <a:off x="3758716" y="1118461"/>
            <a:ext cx="6587320" cy="23789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990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C4810-F72F-4974-FC4F-5C39977DE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309A-298C-1DEC-C7D4-6D7AB52C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java class for Re-</a:t>
            </a:r>
            <a:r>
              <a:rPr lang="fr-FR" dirty="0" err="1"/>
              <a:t>Salting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A1526-6A39-5922-482F-8BBD9851E2BC}"/>
              </a:ext>
            </a:extLst>
          </p:cNvPr>
          <p:cNvSpPr txBox="1"/>
          <p:nvPr/>
        </p:nvSpPr>
        <p:spPr>
          <a:xfrm>
            <a:off x="702590" y="1100380"/>
            <a:ext cx="844141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package </a:t>
            </a:r>
            <a:r>
              <a:rPr lang="fr-FR" dirty="0" err="1"/>
              <a:t>com.example.demo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import </a:t>
            </a:r>
            <a:r>
              <a:rPr lang="fr-FR" dirty="0" err="1"/>
              <a:t>org.springframework.security.core.userdetails.User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org.springframework.security.core.userdetails.UserDetails</a:t>
            </a:r>
            <a:r>
              <a:rPr lang="fr-FR" dirty="0"/>
              <a:t>;</a:t>
            </a:r>
          </a:p>
          <a:p>
            <a:r>
              <a:rPr lang="fr-FR" dirty="0"/>
              <a:t>import org.springframework.security.crypto.bcrypt.BCryptPasswordEncoder;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org.springframework.security.crypto.password.PasswordEncoder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org.springframework.security.provisioning.UserDetailsManager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org.springframework.web.bind.annotation.PutMapping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org.springframework.web.bind.annotation.RequestBody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org.springframework.web.bind.annotation.RequestMapping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org.springframework.web.bind.annotation.RestController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@RestController</a:t>
            </a:r>
          </a:p>
          <a:p>
            <a:r>
              <a:rPr lang="fr-FR" dirty="0"/>
              <a:t>@RequestMapping("/api/v1/users")</a:t>
            </a:r>
          </a:p>
          <a:p>
            <a:r>
              <a:rPr lang="fr-FR" dirty="0"/>
              <a:t>public class </a:t>
            </a:r>
            <a:r>
              <a:rPr lang="fr-FR" dirty="0" err="1"/>
              <a:t>UserUpdateRestController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UserDetailsManager</a:t>
            </a:r>
            <a:r>
              <a:rPr lang="fr-FR" dirty="0"/>
              <a:t> </a:t>
            </a:r>
            <a:r>
              <a:rPr lang="fr-FR" dirty="0" err="1"/>
              <a:t>userDetailsManager</a:t>
            </a:r>
            <a:r>
              <a:rPr lang="fr-FR" dirty="0"/>
              <a:t>;</a:t>
            </a:r>
          </a:p>
          <a:p>
            <a:r>
              <a:rPr lang="fr-FR" dirty="0"/>
              <a:t>    //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@Configuration + @Bean</a:t>
            </a:r>
          </a:p>
          <a:p>
            <a:r>
              <a:rPr lang="fr-FR" dirty="0"/>
              <a:t>    </a:t>
            </a:r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PasswordEncoder</a:t>
            </a:r>
            <a:r>
              <a:rPr lang="fr-FR" dirty="0"/>
              <a:t> </a:t>
            </a:r>
            <a:r>
              <a:rPr lang="fr-FR" dirty="0" err="1"/>
              <a:t>passwordEncoder</a:t>
            </a:r>
            <a:r>
              <a:rPr lang="fr-FR" dirty="0"/>
              <a:t> = new </a:t>
            </a:r>
            <a:r>
              <a:rPr lang="fr-FR" dirty="0" err="1"/>
              <a:t>BCryptPasswordEncoder</a:t>
            </a:r>
            <a:r>
              <a:rPr lang="fr-FR" dirty="0"/>
              <a:t>();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5333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FFF7F-FF77-60AC-76BA-42FA732A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ED8E-D04D-BF7D-AA60-2EDB44A4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(...</a:t>
            </a:r>
            <a:r>
              <a:rPr lang="fr-FR" dirty="0" err="1"/>
              <a:t>next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6DB83-CEB2-7C54-C206-3887F96A75E8}"/>
              </a:ext>
            </a:extLst>
          </p:cNvPr>
          <p:cNvSpPr txBox="1"/>
          <p:nvPr/>
        </p:nvSpPr>
        <p:spPr>
          <a:xfrm>
            <a:off x="382292" y="1007389"/>
            <a:ext cx="1180970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public </a:t>
            </a:r>
            <a:r>
              <a:rPr lang="fr-FR" dirty="0" err="1"/>
              <a:t>UserUpdateRestController</a:t>
            </a:r>
            <a:r>
              <a:rPr lang="fr-FR" dirty="0"/>
              <a:t>(</a:t>
            </a:r>
            <a:r>
              <a:rPr lang="fr-FR" dirty="0" err="1"/>
              <a:t>UserDetailsManager</a:t>
            </a:r>
            <a:r>
              <a:rPr lang="fr-FR" dirty="0"/>
              <a:t> </a:t>
            </a:r>
            <a:r>
              <a:rPr lang="fr-FR" dirty="0" err="1"/>
              <a:t>userDetailsManager</a:t>
            </a:r>
            <a:r>
              <a:rPr lang="fr-FR" dirty="0"/>
              <a:t>) {</a:t>
            </a:r>
          </a:p>
          <a:p>
            <a:r>
              <a:rPr lang="fr-FR" dirty="0"/>
              <a:t>        </a:t>
            </a:r>
            <a:r>
              <a:rPr lang="fr-FR" dirty="0" err="1"/>
              <a:t>this.userDetailsManager</a:t>
            </a:r>
            <a:r>
              <a:rPr lang="fr-FR" dirty="0"/>
              <a:t> = </a:t>
            </a:r>
            <a:r>
              <a:rPr lang="fr-FR" dirty="0" err="1"/>
              <a:t>userDetailsManager</a:t>
            </a:r>
            <a:r>
              <a:rPr lang="fr-FR" dirty="0"/>
              <a:t>;</a:t>
            </a:r>
          </a:p>
          <a:p>
            <a:r>
              <a:rPr lang="fr-FR" dirty="0"/>
              <a:t>        // for </a:t>
            </a:r>
            <a:r>
              <a:rPr lang="fr-FR" dirty="0" err="1"/>
              <a:t>debug</a:t>
            </a:r>
            <a:endParaRPr lang="fr-FR" dirty="0"/>
          </a:p>
          <a:p>
            <a:r>
              <a:rPr lang="fr-FR" dirty="0"/>
              <a:t>        // </a:t>
            </a:r>
            <a:r>
              <a:rPr lang="fr-FR" dirty="0" err="1"/>
              <a:t>updateResaltPassword</a:t>
            </a:r>
            <a:r>
              <a:rPr lang="fr-FR" dirty="0"/>
              <a:t>("user2");</a:t>
            </a:r>
          </a:p>
          <a:p>
            <a:r>
              <a:rPr lang="fr-FR" dirty="0"/>
              <a:t>    }</a:t>
            </a:r>
          </a:p>
          <a:p>
            <a:endParaRPr lang="fr-FR" dirty="0"/>
          </a:p>
          <a:p>
            <a:r>
              <a:rPr lang="fr-FR" dirty="0"/>
              <a:t>    @PutMapping("/update-resalt-password")</a:t>
            </a:r>
          </a:p>
          <a:p>
            <a:r>
              <a:rPr lang="fr-FR" dirty="0"/>
              <a:t>    public </a:t>
            </a:r>
            <a:r>
              <a:rPr lang="fr-FR" dirty="0" err="1"/>
              <a:t>void</a:t>
            </a:r>
            <a:r>
              <a:rPr lang="fr-FR" dirty="0"/>
              <a:t> </a:t>
            </a:r>
            <a:r>
              <a:rPr lang="fr-FR" dirty="0" err="1"/>
              <a:t>updateResaltPassword</a:t>
            </a:r>
            <a:r>
              <a:rPr lang="fr-FR" dirty="0"/>
              <a:t>(</a:t>
            </a:r>
          </a:p>
          <a:p>
            <a:r>
              <a:rPr lang="fr-FR" dirty="0"/>
              <a:t>            @RequestBody String </a:t>
            </a:r>
            <a:r>
              <a:rPr lang="fr-FR" dirty="0" err="1"/>
              <a:t>username</a:t>
            </a:r>
            <a:r>
              <a:rPr lang="fr-FR" dirty="0"/>
              <a:t>) {</a:t>
            </a:r>
          </a:p>
          <a:p>
            <a:r>
              <a:rPr lang="fr-FR" dirty="0"/>
              <a:t>        </a:t>
            </a:r>
            <a:r>
              <a:rPr lang="fr-FR" dirty="0" err="1"/>
              <a:t>UserDetails</a:t>
            </a:r>
            <a:r>
              <a:rPr lang="fr-FR" dirty="0"/>
              <a:t> </a:t>
            </a:r>
            <a:r>
              <a:rPr lang="fr-FR" dirty="0" err="1"/>
              <a:t>userDetails</a:t>
            </a:r>
            <a:r>
              <a:rPr lang="fr-FR" dirty="0"/>
              <a:t> = </a:t>
            </a:r>
            <a:r>
              <a:rPr lang="fr-FR" dirty="0" err="1"/>
              <a:t>userDetailsManager.loadUserByUsername</a:t>
            </a:r>
            <a:r>
              <a:rPr lang="fr-FR" dirty="0"/>
              <a:t>(</a:t>
            </a:r>
            <a:r>
              <a:rPr lang="fr-FR" dirty="0" err="1"/>
              <a:t>username</a:t>
            </a:r>
            <a:r>
              <a:rPr lang="fr-FR" dirty="0"/>
              <a:t>);</a:t>
            </a:r>
          </a:p>
          <a:p>
            <a:r>
              <a:rPr lang="fr-FR" dirty="0"/>
              <a:t>        String </a:t>
            </a:r>
            <a:r>
              <a:rPr lang="fr-FR" dirty="0" err="1"/>
              <a:t>oldPassword</a:t>
            </a:r>
            <a:r>
              <a:rPr lang="fr-FR" dirty="0"/>
              <a:t> = </a:t>
            </a:r>
            <a:r>
              <a:rPr lang="fr-FR" dirty="0" err="1"/>
              <a:t>userDetails.getPassword</a:t>
            </a:r>
            <a:r>
              <a:rPr lang="fr-FR" dirty="0"/>
              <a:t>();</a:t>
            </a:r>
          </a:p>
          <a:p>
            <a:endParaRPr lang="fr-FR" dirty="0"/>
          </a:p>
          <a:p>
            <a:r>
              <a:rPr lang="fr-FR" dirty="0"/>
              <a:t>        String </a:t>
            </a:r>
            <a:r>
              <a:rPr lang="fr-FR" dirty="0" err="1"/>
              <a:t>hashedPassword</a:t>
            </a:r>
            <a:r>
              <a:rPr lang="fr-FR" dirty="0"/>
              <a:t> = </a:t>
            </a:r>
            <a:r>
              <a:rPr lang="fr-FR" dirty="0" err="1"/>
              <a:t>passwordEncoder.encode</a:t>
            </a:r>
            <a:r>
              <a:rPr lang="fr-FR" dirty="0"/>
              <a:t>(</a:t>
            </a:r>
            <a:r>
              <a:rPr lang="fr-FR" dirty="0" err="1"/>
              <a:t>oldPassword</a:t>
            </a:r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updating</a:t>
            </a:r>
            <a:r>
              <a:rPr lang="fr-FR" dirty="0"/>
              <a:t> user (</a:t>
            </a:r>
            <a:r>
              <a:rPr lang="fr-FR" dirty="0" err="1"/>
              <a:t>resalting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): </a:t>
            </a:r>
            <a:r>
              <a:rPr lang="fr-FR" dirty="0" err="1"/>
              <a:t>old</a:t>
            </a:r>
            <a:r>
              <a:rPr lang="fr-FR" dirty="0"/>
              <a:t> '" + </a:t>
            </a:r>
            <a:r>
              <a:rPr lang="fr-FR" dirty="0" err="1"/>
              <a:t>oldPassword</a:t>
            </a:r>
            <a:r>
              <a:rPr lang="fr-FR" dirty="0"/>
              <a:t> + "' =&gt; new '" + </a:t>
            </a:r>
            <a:r>
              <a:rPr lang="fr-FR" dirty="0" err="1"/>
              <a:t>hashedPassword</a:t>
            </a:r>
            <a:r>
              <a:rPr lang="fr-FR" dirty="0"/>
              <a:t> + "'");</a:t>
            </a:r>
          </a:p>
          <a:p>
            <a:r>
              <a:rPr lang="fr-FR" dirty="0"/>
              <a:t>        </a:t>
            </a:r>
            <a:r>
              <a:rPr lang="fr-FR" dirty="0" err="1"/>
              <a:t>UserDetails</a:t>
            </a:r>
            <a:r>
              <a:rPr lang="fr-FR" dirty="0"/>
              <a:t> </a:t>
            </a:r>
            <a:r>
              <a:rPr lang="fr-FR" dirty="0" err="1"/>
              <a:t>updatedUser</a:t>
            </a:r>
            <a:r>
              <a:rPr lang="fr-FR" dirty="0"/>
              <a:t> = </a:t>
            </a:r>
            <a:r>
              <a:rPr lang="fr-FR" dirty="0" err="1"/>
              <a:t>User.withUserDetails</a:t>
            </a:r>
            <a:r>
              <a:rPr lang="fr-FR" dirty="0"/>
              <a:t>(</a:t>
            </a:r>
            <a:r>
              <a:rPr lang="fr-FR" dirty="0" err="1"/>
              <a:t>userDetails</a:t>
            </a:r>
            <a:r>
              <a:rPr lang="fr-FR" dirty="0"/>
              <a:t>).</a:t>
            </a:r>
            <a:r>
              <a:rPr lang="fr-FR" dirty="0" err="1"/>
              <a:t>password</a:t>
            </a:r>
            <a:r>
              <a:rPr lang="fr-FR" dirty="0"/>
              <a:t>(</a:t>
            </a:r>
            <a:r>
              <a:rPr lang="fr-FR" dirty="0" err="1"/>
              <a:t>hashedPassword</a:t>
            </a:r>
            <a:r>
              <a:rPr lang="fr-FR" dirty="0"/>
              <a:t>).</a:t>
            </a:r>
            <a:r>
              <a:rPr lang="fr-FR" dirty="0" err="1"/>
              <a:t>build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userDetailsManager.updateUser</a:t>
            </a:r>
            <a:r>
              <a:rPr lang="fr-FR" dirty="0"/>
              <a:t>(</a:t>
            </a:r>
            <a:r>
              <a:rPr lang="fr-FR" dirty="0" err="1"/>
              <a:t>updatedUser</a:t>
            </a:r>
            <a:r>
              <a:rPr lang="fr-FR" dirty="0"/>
              <a:t>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343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A9B94-2B59-48A7-66C4-E99E6532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163F-4FF1-AE53-9650-AC49B53A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Re-</a:t>
            </a:r>
            <a:r>
              <a:rPr lang="fr-FR" dirty="0" err="1"/>
              <a:t>Salting</a:t>
            </a:r>
            <a:r>
              <a:rPr lang="fr-FR" dirty="0"/>
              <a:t> an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{</a:t>
            </a:r>
            <a:r>
              <a:rPr lang="fr-FR" dirty="0" err="1"/>
              <a:t>noop</a:t>
            </a:r>
            <a:r>
              <a:rPr lang="fr-FR" dirty="0"/>
              <a:t>}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5E207-729D-756F-8B98-32F7D72C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228"/>
            <a:ext cx="12192000" cy="503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8A672B-A68E-B9A4-CCFA-B2B71A44D4E6}"/>
              </a:ext>
            </a:extLst>
          </p:cNvPr>
          <p:cNvSpPr txBox="1"/>
          <p:nvPr/>
        </p:nvSpPr>
        <p:spPr>
          <a:xfrm>
            <a:off x="1064217" y="4453180"/>
            <a:ext cx="965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 default, </a:t>
            </a:r>
            <a:r>
              <a:rPr lang="fr-FR" dirty="0" err="1"/>
              <a:t>springboot</a:t>
            </a:r>
            <a:r>
              <a:rPr lang="fr-FR" dirty="0"/>
              <a:t> " </a:t>
            </a:r>
            <a:r>
              <a:rPr lang="fr-FR" dirty="0" err="1"/>
              <a:t>BCryptPasswordEncoder</a:t>
            </a:r>
            <a:r>
              <a:rPr lang="fr-FR" dirty="0"/>
              <a:t>"  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Salt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encoding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saves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salt</a:t>
            </a:r>
            <a:r>
              <a:rPr lang="fr-FR" dirty="0"/>
              <a:t> + </a:t>
            </a:r>
            <a:r>
              <a:rPr lang="fr-FR" dirty="0" err="1"/>
              <a:t>hashed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in </a:t>
            </a:r>
            <a:r>
              <a:rPr lang="fr-FR" dirty="0" err="1"/>
              <a:t>field</a:t>
            </a:r>
            <a:r>
              <a:rPr lang="fr-FR" dirty="0"/>
              <a:t> "</a:t>
            </a:r>
            <a:r>
              <a:rPr lang="fr-FR" dirty="0" err="1"/>
              <a:t>password</a:t>
            </a:r>
            <a:r>
              <a:rPr lang="fr-FR" dirty="0"/>
              <a:t>"  (</a:t>
            </a:r>
            <a:r>
              <a:rPr lang="fr-FR" dirty="0" err="1"/>
              <a:t>separated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".")</a:t>
            </a:r>
          </a:p>
        </p:txBody>
      </p:sp>
    </p:spTree>
    <p:extLst>
      <p:ext uri="{BB962C8B-B14F-4D97-AF65-F5344CB8AC3E}">
        <p14:creationId xmlns:p14="http://schemas.microsoft.com/office/powerpoint/2010/main" val="5605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B6F1-60F5-C227-0A1F-49571781B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7965-ACC0-DC1F-C2A1-29417117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515600" cy="1895958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2: check file</a:t>
            </a:r>
            <a:br>
              <a:rPr lang="fr-FR" dirty="0"/>
            </a:br>
            <a:r>
              <a:rPr lang="fr-FR" dirty="0"/>
              <a:t>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br>
              <a:rPr lang="fr-FR" dirty="0"/>
            </a:br>
            <a:r>
              <a:rPr lang="fr-FR" dirty="0"/>
              <a:t>for "user" / "password123"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8EA0B7-9853-9214-7D84-986C93EA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85" y="2475780"/>
            <a:ext cx="8401778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83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F3783-3898-39AD-B61C-082A65B9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5B92-192C-35E2-05EE-FCC29328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6412A-5167-187C-1E81-0D351A8B46CD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A9C2BC7-33D1-718A-887F-3643FCDE65D3}"/>
              </a:ext>
            </a:extLst>
          </p:cNvPr>
          <p:cNvSpPr/>
          <p:nvPr/>
        </p:nvSpPr>
        <p:spPr>
          <a:xfrm>
            <a:off x="2518528" y="4437064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EB347B-D526-58B7-1490-8E917D53B0C4}"/>
              </a:ext>
            </a:extLst>
          </p:cNvPr>
          <p:cNvSpPr/>
          <p:nvPr/>
        </p:nvSpPr>
        <p:spPr>
          <a:xfrm>
            <a:off x="3663144" y="4969790"/>
            <a:ext cx="6587320" cy="14191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BB2C8-C7BE-8E0D-4D69-7785603D5C22}"/>
              </a:ext>
            </a:extLst>
          </p:cNvPr>
          <p:cNvSpPr/>
          <p:nvPr/>
        </p:nvSpPr>
        <p:spPr>
          <a:xfrm>
            <a:off x="3758716" y="1118461"/>
            <a:ext cx="6587320" cy="31022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699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CB2AD-B215-2CA6-7B10-6641BD75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17C6-D990-7CEA-B6A6-B2F774F5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6136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EA343-0B3A-1AC8-5489-09E58203D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952D-EE92-B46A-DC81-61ECB93F1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1889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CD15-C9E4-5817-AD6C-19D00208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C3AF-167F-C9D0-8DD8-7F32F8D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8980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B4B1-E342-F10D-7F0F-56B0BC07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EB4E-781C-240A-5623-4F2B36F07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441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87B5C-F6E4-8169-8E17-AA02BC826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8DFA-2B67-B571-0EFC-64633D4F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8604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66BF-CB7F-994C-93A5-819C8BE7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F5F5-CEFC-A040-1901-E92DB1C7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8205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2B3CB-E828-13E9-0245-6AEE363A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63AE-250B-A2E1-9763-D052B84B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F440A-8E45-7454-AA16-6E01492ABFE7}"/>
              </a:ext>
            </a:extLst>
          </p:cNvPr>
          <p:cNvSpPr txBox="1"/>
          <p:nvPr/>
        </p:nvSpPr>
        <p:spPr>
          <a:xfrm>
            <a:off x="3926005" y="1442113"/>
            <a:ext cx="58276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Authorization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Transport: Need For </a:t>
            </a:r>
            <a:r>
              <a:rPr lang="fr-FR" sz="2400" dirty="0" err="1"/>
              <a:t>confidentiality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r>
              <a:rPr lang="fr-FR" sz="2400" dirty="0"/>
              <a:t> ?</a:t>
            </a:r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functions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  <a:p>
            <a:r>
              <a:rPr lang="fr-FR" sz="2400" dirty="0"/>
              <a:t>2FA &amp; MFA (Multi Factor </a:t>
            </a:r>
            <a:r>
              <a:rPr lang="fr-FR" sz="2400" dirty="0" err="1"/>
              <a:t>Authentication</a:t>
            </a:r>
            <a:r>
              <a:rPr lang="fr-FR" sz="2400" dirty="0"/>
              <a:t>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A2B5FB6-BD4F-6111-43BA-114181DE672C}"/>
              </a:ext>
            </a:extLst>
          </p:cNvPr>
          <p:cNvSpPr/>
          <p:nvPr/>
        </p:nvSpPr>
        <p:spPr>
          <a:xfrm>
            <a:off x="2582775" y="3016386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F86EB-30A4-05D8-88CB-DCB0DD0E37C7}"/>
              </a:ext>
            </a:extLst>
          </p:cNvPr>
          <p:cNvSpPr/>
          <p:nvPr/>
        </p:nvSpPr>
        <p:spPr>
          <a:xfrm>
            <a:off x="3663144" y="3533614"/>
            <a:ext cx="6587320" cy="28553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E1FE54-DBE6-564A-4203-E3364D0ED722}"/>
              </a:ext>
            </a:extLst>
          </p:cNvPr>
          <p:cNvSpPr/>
          <p:nvPr/>
        </p:nvSpPr>
        <p:spPr>
          <a:xfrm>
            <a:off x="3758716" y="1118461"/>
            <a:ext cx="6587320" cy="16233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19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B005B-F5E6-C3C4-4CC9-D01905D98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0E67-FCE0-0B25-15BF-BC6166D1D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8845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FD36E-AC18-D56F-C1D0-344CE36D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34BE-E8D6-01AC-03D5-521A7CB9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657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652B6-F84B-B722-1E07-279C5DEAF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809D-42A9-A643-D5AA-C1F3C783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3375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3: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webapp</a:t>
            </a:r>
            <a:r>
              <a:rPr lang="fr-FR" dirty="0"/>
              <a:t>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174CE-3AD0-EAC5-D01E-4D749A6F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86" y="1637653"/>
            <a:ext cx="8966251" cy="47640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0657D6-0DDD-5726-E13B-1CD05A08C252}"/>
              </a:ext>
            </a:extLst>
          </p:cNvPr>
          <p:cNvSpPr/>
          <p:nvPr/>
        </p:nvSpPr>
        <p:spPr>
          <a:xfrm>
            <a:off x="7537342" y="1573992"/>
            <a:ext cx="1470863" cy="368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BE47-D71C-501D-FFAE-CB5C6814FDDB}"/>
              </a:ext>
            </a:extLst>
          </p:cNvPr>
          <p:cNvSpPr/>
          <p:nvPr/>
        </p:nvSpPr>
        <p:spPr>
          <a:xfrm>
            <a:off x="4424766" y="3060540"/>
            <a:ext cx="405539" cy="230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5A1A74-E63B-3F83-D0EF-E09CCC50743F}"/>
              </a:ext>
            </a:extLst>
          </p:cNvPr>
          <p:cNvSpPr/>
          <p:nvPr/>
        </p:nvSpPr>
        <p:spPr>
          <a:xfrm>
            <a:off x="2200759" y="3977523"/>
            <a:ext cx="266054" cy="207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491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B6B71-B116-3CB7-D60B-C36C7E02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6AC5-F934-3513-2928-AE9063EE0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806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2240B-74E3-A0B8-7D27-A1B0141B4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9C4F-EFFD-4A8F-90C8-B9DFF58E3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1597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648FF-5FBD-8222-B791-492ACB354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CD50-6813-18F7-D860-B0CA8D42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5173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D55DB-23BE-310A-0748-7E115B4B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6A9E-6C3F-7846-A5BD-255AF4B7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8608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B387-F3EF-FBE9-139E-66D5AF00D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EE29-E8A2-91A7-1919-1A825635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73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73C51-EF77-D08A-C8CD-F78270CB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A29D-B78C-F5B0-467E-AC325526F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8093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A688D-7467-D37E-BE73-A155D9AF0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8B13-F4A3-9A5A-C715-1FF0E8B7D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180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5DDD1-D041-F556-021D-2AC019C85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1AF3-8E99-E07F-6731-7FC5A350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589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94D6A-3AE1-34D6-8564-F09DDB2DA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8C60-534C-3C47-EBF8-6B7C591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0899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0D032-90EC-F44F-4183-B3C7C1C9E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41B-F60E-59F2-253B-2B5B68E2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4392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59DA1-86BF-A6FC-3E67-01F6096A6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51D3-A836-8535-FB95-42CD3509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0014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: Install (</a:t>
            </a:r>
            <a:r>
              <a:rPr lang="fr-FR" dirty="0" err="1"/>
              <a:t>unix</a:t>
            </a:r>
            <a:r>
              <a:rPr lang="fr-FR" dirty="0"/>
              <a:t>) 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tools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curl</a:t>
            </a:r>
            <a:r>
              <a:rPr lang="fr-FR" dirty="0"/>
              <a:t>" and "base64"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6A07B-A8D2-6A01-F7FE-47DE400B24B0}"/>
              </a:ext>
            </a:extLst>
          </p:cNvPr>
          <p:cNvSpPr txBox="1"/>
          <p:nvPr/>
        </p:nvSpPr>
        <p:spPr>
          <a:xfrm>
            <a:off x="787650" y="1709371"/>
            <a:ext cx="7322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linux =&gt;  </a:t>
            </a:r>
            <a:r>
              <a:rPr lang="fr-FR" sz="2400" dirty="0" err="1"/>
              <a:t>built-in</a:t>
            </a:r>
            <a:r>
              <a:rPr lang="fr-FR" sz="2400" dirty="0"/>
              <a:t> </a:t>
            </a:r>
            <a:r>
              <a:rPr lang="fr-FR" sz="2400" dirty="0" err="1"/>
              <a:t>tools</a:t>
            </a:r>
            <a:r>
              <a:rPr lang="fr-FR" sz="2400" dirty="0"/>
              <a:t> on system</a:t>
            </a:r>
          </a:p>
          <a:p>
            <a:endParaRPr lang="fr-FR" sz="2400" dirty="0"/>
          </a:p>
          <a:p>
            <a:r>
              <a:rPr lang="fr-FR" sz="2400" dirty="0"/>
              <a:t>on mac =&gt; </a:t>
            </a:r>
            <a:r>
              <a:rPr lang="fr-FR" sz="2400" dirty="0" err="1"/>
              <a:t>same</a:t>
            </a:r>
            <a:r>
              <a:rPr lang="fr-FR" sz="2400" dirty="0"/>
              <a:t>  (or use "</a:t>
            </a:r>
            <a:r>
              <a:rPr lang="fr-FR" sz="2400" dirty="0" err="1"/>
              <a:t>brew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" ?)</a:t>
            </a:r>
          </a:p>
          <a:p>
            <a:endParaRPr lang="fr-FR" sz="2400" dirty="0"/>
          </a:p>
          <a:p>
            <a:r>
              <a:rPr lang="fr-FR" sz="2400" dirty="0"/>
              <a:t>on </a:t>
            </a:r>
            <a:r>
              <a:rPr lang="fr-FR" sz="2400" dirty="0" err="1"/>
              <a:t>windows</a:t>
            </a:r>
            <a:r>
              <a:rPr lang="fr-FR" sz="2400" dirty="0"/>
              <a:t> =&gt;  </a:t>
            </a:r>
            <a:r>
              <a:rPr lang="fr-FR" sz="2400" dirty="0" err="1"/>
              <a:t>recommended</a:t>
            </a:r>
            <a:r>
              <a:rPr lang="fr-FR" sz="2400" dirty="0"/>
              <a:t> solution:  </a:t>
            </a:r>
            <a:r>
              <a:rPr lang="fr-FR" sz="2400" dirty="0" err="1"/>
              <a:t>install</a:t>
            </a:r>
            <a:r>
              <a:rPr lang="fr-FR" sz="2400" dirty="0"/>
              <a:t> "</a:t>
            </a:r>
            <a:r>
              <a:rPr lang="fr-FR" sz="2400" dirty="0" err="1"/>
              <a:t>cmder</a:t>
            </a:r>
            <a:r>
              <a:rPr lang="fr-FR" sz="2400" dirty="0"/>
              <a:t>"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11D1C-EC45-2D30-707B-E9920102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35" y="4141382"/>
            <a:ext cx="4630370" cy="2030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9E26C-0C2C-CF99-7F9E-399BD30C3C22}"/>
              </a:ext>
            </a:extLst>
          </p:cNvPr>
          <p:cNvSpPr txBox="1"/>
          <p:nvPr/>
        </p:nvSpPr>
        <p:spPr>
          <a:xfrm>
            <a:off x="8273459" y="3063588"/>
            <a:ext cx="3581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/>
              <a:t>https://cmder.app/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7E981-564D-BE6D-1300-E65D1DE60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00" y="4013894"/>
            <a:ext cx="4143800" cy="27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40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3E7FB-E0BD-66C0-0D8D-F5680508B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B26F-4631-A053-CE62-EEAF64614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9978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B869B-F35E-DFDA-A6C3-DE62785AB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CF8C-9338-8AEA-D856-5C2FEE61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31588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F9C9A-1AB2-1170-8B3E-F32A89A84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FEA2-C476-F897-770A-510CEA04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153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47FE4-0DBC-D2DF-F279-E9A9B184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F61D-F3FC-AB86-C875-E42D2150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69371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5EF1-67E9-2ABE-D504-029866E16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EFB2-2D46-2362-DC48-380DC8C8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6386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BF53-E233-84A5-0B83-D57BF6D8B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37A9-9925-0CD0-3904-2BE1392B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6669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0C4BF-99B8-83F1-8FD9-7613A0F4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5E0F-CB35-22A4-A667-111FFB44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9763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09C7A-686E-FBFE-76E9-33A1E437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4DF5-7297-9651-582D-A9868F51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75342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A449-C22A-F2C3-85FB-D7775D05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B0BAF-A1FF-6288-E75B-CAF60913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9306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17559-8088-4DF5-973F-C3BC88D8F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D20D-73B9-6090-E02C-67A51D71E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69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BF495-F17E-C839-BDCD-463C32922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7577-EA99-E762-0F30-AD7D4579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Launch </a:t>
            </a:r>
            <a:r>
              <a:rPr lang="fr-FR" dirty="0" err="1"/>
              <a:t>cmder</a:t>
            </a:r>
            <a:r>
              <a:rPr lang="fr-FR" dirty="0"/>
              <a:t> console, test "</a:t>
            </a:r>
            <a:r>
              <a:rPr lang="fr-FR" dirty="0" err="1"/>
              <a:t>curl</a:t>
            </a:r>
            <a:r>
              <a:rPr lang="fr-FR" dirty="0"/>
              <a:t> --help"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63ABF-B02C-AFCC-4B3E-2564A2F1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46" y="1825763"/>
            <a:ext cx="788738" cy="7887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3CB5E-04C4-EB00-A4FE-0C09CF72A14F}"/>
              </a:ext>
            </a:extLst>
          </p:cNvPr>
          <p:cNvSpPr/>
          <p:nvPr/>
        </p:nvSpPr>
        <p:spPr>
          <a:xfrm>
            <a:off x="572145" y="1781929"/>
            <a:ext cx="998349" cy="89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20EF12-3889-727B-449F-A63BE5949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03" y="1093233"/>
            <a:ext cx="6017895" cy="3042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2329F-1FC6-E5EC-AEFC-93EDFC2F4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504" y="2526224"/>
            <a:ext cx="8217564" cy="41278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360E38-275C-5329-DE20-540E05F1AD4F}"/>
              </a:ext>
            </a:extLst>
          </p:cNvPr>
          <p:cNvCxnSpPr>
            <a:cxnSpLocks/>
          </p:cNvCxnSpPr>
          <p:nvPr/>
        </p:nvCxnSpPr>
        <p:spPr>
          <a:xfrm flipV="1">
            <a:off x="1587285" y="1781929"/>
            <a:ext cx="1083590" cy="35654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9D3D2-E0DA-0486-2842-F050493F2F4B}"/>
              </a:ext>
            </a:extLst>
          </p:cNvPr>
          <p:cNvSpPr/>
          <p:nvPr/>
        </p:nvSpPr>
        <p:spPr>
          <a:xfrm>
            <a:off x="4020517" y="3177906"/>
            <a:ext cx="1119754" cy="25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22166-FE15-764D-4D95-BF7C8E497B0D}"/>
              </a:ext>
            </a:extLst>
          </p:cNvPr>
          <p:cNvCxnSpPr>
            <a:cxnSpLocks/>
          </p:cNvCxnSpPr>
          <p:nvPr/>
        </p:nvCxnSpPr>
        <p:spPr>
          <a:xfrm>
            <a:off x="3058332" y="1825763"/>
            <a:ext cx="1172705" cy="126356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896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48E00-724F-5F78-A0D2-B698ABF8B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0E55-2800-817F-75FA-58B220BD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314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735E3-00FC-17F5-402F-3635B685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803E-0C50-2FF3-BB05-3594E08E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07593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8834D-03F4-3955-0395-99EA656DC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17AF-1B3A-61EE-A4E3-79524CC1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4397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34FB-7C7E-EBC4-C0A7-89BDE0F5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2E6F-52B9-C430-C719-A4F3D308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594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EE33-AB7D-2E69-A846-4D7DFDA12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1366-8A37-EDCA-CA77-D8157179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6371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24FAB-AEFA-795F-3284-957E1CBD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8B6D-246A-847B-50BC-C67BABD1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06062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EA739-89C9-A51D-65F5-489220E3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3027-B5A8-CD0D-D24A-E7FAF63B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13743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6A0B9-A97F-CF5E-BF4C-DF83D8B8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8873-A20D-BB5B-CB24-7ADE5B31C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87037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BFE03-E283-F9B3-E008-8ACEF441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BF69F-5206-0C79-A9CF-0279E35C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2960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0B33F-EE4D-13F3-DC16-63667397D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8105-B221-BDD7-116F-95A6B118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5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6BCC-1C99-E6CE-3FC8-B2172289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152F-A3BB-DDE3-88DD-F4DE29CE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353800" cy="893736"/>
          </a:xfrm>
        </p:spPr>
        <p:txBody>
          <a:bodyPr/>
          <a:lstStyle/>
          <a:p>
            <a:r>
              <a:rPr lang="fr-FR" dirty="0" err="1"/>
              <a:t>curl</a:t>
            </a:r>
            <a:r>
              <a:rPr lang="fr-FR" dirty="0"/>
              <a:t>  main arguments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7066F-D28B-3D86-8E46-31CB9720F441}"/>
              </a:ext>
            </a:extLst>
          </p:cNvPr>
          <p:cNvSpPr txBox="1"/>
          <p:nvPr/>
        </p:nvSpPr>
        <p:spPr>
          <a:xfrm>
            <a:off x="1952787" y="1870129"/>
            <a:ext cx="84118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curl</a:t>
            </a:r>
            <a:r>
              <a:rPr lang="fr-FR" sz="2800" dirty="0"/>
              <a:t>  -v                                     &lt;= for </a:t>
            </a:r>
            <a:r>
              <a:rPr lang="fr-FR" sz="2800" dirty="0" err="1"/>
              <a:t>verbose</a:t>
            </a:r>
            <a:endParaRPr lang="fr-FR" sz="2800" dirty="0"/>
          </a:p>
          <a:p>
            <a:r>
              <a:rPr lang="fr-FR" sz="2800" dirty="0"/>
              <a:t>        -k                                      &lt;= </a:t>
            </a:r>
            <a:r>
              <a:rPr lang="fr-FR" sz="2800" dirty="0" err="1"/>
              <a:t>accept</a:t>
            </a:r>
            <a:r>
              <a:rPr lang="fr-FR" sz="2800" dirty="0"/>
              <a:t> all https </a:t>
            </a:r>
            <a:r>
              <a:rPr lang="fr-FR" sz="2800" dirty="0" err="1"/>
              <a:t>certificate</a:t>
            </a:r>
            <a:endParaRPr lang="fr-FR" sz="2800" dirty="0"/>
          </a:p>
          <a:p>
            <a:r>
              <a:rPr lang="fr-FR" sz="2800" dirty="0"/>
              <a:t>         -u   "</a:t>
            </a:r>
            <a:r>
              <a:rPr lang="fr-FR" sz="2800" dirty="0" err="1"/>
              <a:t>user:password</a:t>
            </a:r>
            <a:r>
              <a:rPr lang="fr-FR" sz="2800" dirty="0"/>
              <a:t>"    &lt;=  basic user </a:t>
            </a:r>
            <a:r>
              <a:rPr lang="fr-FR" sz="2800" dirty="0" err="1"/>
              <a:t>authentication</a:t>
            </a:r>
            <a:endParaRPr lang="fr-FR" sz="2800" dirty="0"/>
          </a:p>
          <a:p>
            <a:r>
              <a:rPr lang="fr-FR" sz="2800" dirty="0"/>
              <a:t>        -x POST, PUT, DELETE    &lt;= http </a:t>
            </a:r>
            <a:r>
              <a:rPr lang="fr-FR" sz="2800" dirty="0" err="1"/>
              <a:t>verb</a:t>
            </a:r>
            <a:endParaRPr lang="fr-FR" sz="2800" dirty="0"/>
          </a:p>
          <a:p>
            <a:r>
              <a:rPr lang="fr-FR" sz="2800" dirty="0"/>
              <a:t>        -H  "</a:t>
            </a:r>
            <a:r>
              <a:rPr lang="fr-FR" sz="2800" dirty="0" err="1"/>
              <a:t>header:value</a:t>
            </a:r>
            <a:r>
              <a:rPr lang="fr-FR" sz="2800" dirty="0"/>
              <a:t>"        &lt;= http header</a:t>
            </a:r>
          </a:p>
          <a:p>
            <a:r>
              <a:rPr lang="fr-FR" sz="2800" dirty="0"/>
              <a:t>        url                                     &lt;= http url</a:t>
            </a:r>
          </a:p>
          <a:p>
            <a:r>
              <a:rPr lang="fr-FR" sz="2800" dirty="0"/>
              <a:t>        -d                                      &lt;= http </a:t>
            </a:r>
            <a:r>
              <a:rPr lang="fr-FR" sz="2800" dirty="0" err="1"/>
              <a:t>request</a:t>
            </a:r>
            <a:r>
              <a:rPr lang="fr-FR" sz="2800" dirty="0"/>
              <a:t> body data</a:t>
            </a:r>
          </a:p>
        </p:txBody>
      </p:sp>
    </p:spTree>
    <p:extLst>
      <p:ext uri="{BB962C8B-B14F-4D97-AF65-F5344CB8AC3E}">
        <p14:creationId xmlns:p14="http://schemas.microsoft.com/office/powerpoint/2010/main" val="38435713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D637-0165-4CA9-170C-56AE431EE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96BE-55BB-D5EA-6860-155EB8F1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5928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C34B-2E5C-78F5-60C6-4C776F0D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B178-C297-55A9-A776-7D07108D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28249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019ED-0D94-132A-40B7-0991F920E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691C-57F7-B4C7-48C6-472F14CA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5221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6897-115F-4D66-E4E5-97580A733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980C-7821-11B7-934C-C1933214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27249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4D459-813F-1D77-1F0B-F9938B3E1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E92B-A149-3788-0EC3-9424CCED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54978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D318-2D74-EF20-C5F3-B5C3F07D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ED8A-FF64-6D7F-3BCF-BA97C4A1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42605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2ACC1-3298-5603-C3C2-D322B30F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C4C7-2807-99B5-C509-80900445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91797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3151-A526-1BE4-8403-2BB592DBE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E66D-9AD4-DF09-6167-92A1D370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0588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5E29A-F8C4-675D-3EB0-363B4420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0D1C-9D20-FF4C-D630-2E5597B2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93527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D203E-E9C5-6EEE-7892-DAA5472A1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26FE-657C-F63A-4034-C7CC523E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13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2241</Words>
  <Application>Microsoft Office PowerPoint</Application>
  <PresentationFormat>Widescreen</PresentationFormat>
  <Paragraphs>320</Paragraphs>
  <Slides>103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7" baseType="lpstr">
      <vt:lpstr>Arial</vt:lpstr>
      <vt:lpstr>Calibri</vt:lpstr>
      <vt:lpstr>Calibri Light</vt:lpstr>
      <vt:lpstr>Office Theme</vt:lpstr>
      <vt:lpstr>TD2 (Password Management)</vt:lpstr>
      <vt:lpstr>Outline  ( = Same as Course)</vt:lpstr>
      <vt:lpstr>Outline</vt:lpstr>
      <vt:lpstr>Pre-Requisite Step1: relaunch your IntelliJ IDE reopen project c:\security-course\demo</vt:lpstr>
      <vt:lpstr>Pre-Requisite Step 2: check file src/main/resources/application.properties for "user" / "password123"</vt:lpstr>
      <vt:lpstr>Pre-Requisite Step 3: relaunch webapp server</vt:lpstr>
      <vt:lpstr>Pre-Requisite : Install (unix) shell tools "curl" and "base64"</vt:lpstr>
      <vt:lpstr>Launch cmder console, test "curl --help"</vt:lpstr>
      <vt:lpstr>curl  main arguments</vt:lpstr>
      <vt:lpstr>Test different curl requests..  http://localhost:8080/index.html</vt:lpstr>
      <vt:lpstr>Explain different Http response status 200, 301, 400, 403, 404, ...</vt:lpstr>
      <vt:lpstr>curl -v -u "user:password123" =&gt; see Http Header "Authorization: Basic ..."</vt:lpstr>
      <vt:lpstr>Encode / Decode base64 password,  using "base64 -d"</vt:lpstr>
      <vt:lpstr>Test curl Basic Authorization Header  (base64)</vt:lpstr>
      <vt:lpstr>Outline</vt:lpstr>
      <vt:lpstr>Generate your Https self-signed certificate</vt:lpstr>
      <vt:lpstr>interactive answer to prompt (any is ok) lastly "Is it CN=.... ? " [no]:   type yes !!</vt:lpstr>
      <vt:lpstr>Check created file "mycert.p12" in project (or move it in your project)</vt:lpstr>
      <vt:lpstr>Edit src/main/resources/application.properties to configure SSL</vt:lpstr>
      <vt:lpstr>Relaunch server, check new console log</vt:lpstr>
      <vt:lpstr>port changed 8080 (default for http)  -&gt; 8443 (default for https)</vt:lpstr>
      <vt:lpstr>https://localhost:8443   (self-signed certificate) CERT_AUTHORITY_INVALID   ... OK</vt:lpstr>
      <vt:lpstr>Why ? ... because of self-signed certificate NOT built-in recognized in your Chrome</vt:lpstr>
      <vt:lpstr>Advanced &gt; Proceed to (unsafe)</vt:lpstr>
      <vt:lpstr>Chrome DevTools Network requests  ... same on "https://"</vt:lpstr>
      <vt:lpstr>Chrome DevTools "Security" tab</vt:lpstr>
      <vt:lpstr>See Also Chrome -&gt; Certificate Details</vt:lpstr>
      <vt:lpstr>Outline</vt:lpstr>
      <vt:lpstr>Edit pom.xml Add maven dependency for Database inside &lt;dependencies&gt; ..</vt:lpstr>
      <vt:lpstr>Edit application.properties add H2 config</vt:lpstr>
      <vt:lpstr>Create java class SecurityDbConfiguration</vt:lpstr>
      <vt:lpstr>Allow access to "/h2-console"</vt:lpstr>
      <vt:lpstr>Relaunch,  Open http://localhost:8443/h2-console</vt:lpstr>
      <vt:lpstr>Click "Connect"</vt:lpstr>
      <vt:lpstr>Copy&amp;Paste  Create Tables DDL</vt:lpstr>
      <vt:lpstr>cf doc https://docs.spring.io/spring-security/reference/servlet/authentication/passwords/jdbc.html </vt:lpstr>
      <vt:lpstr>Execute Create Table DDL</vt:lpstr>
      <vt:lpstr>(Optionnal) DDL for Groups &amp; Members</vt:lpstr>
      <vt:lpstr>Insert users in database Using H2  "New Row",  edit,  commit</vt:lpstr>
      <vt:lpstr>INSERT INTO users... using SQL</vt:lpstr>
      <vt:lpstr>Also add users a "role" (= AUTHORITY)</vt:lpstr>
      <vt:lpstr>When NO role =&gt; user are disabled (!) cf source code</vt:lpstr>
      <vt:lpstr>Springboot refuse password without "Encoder" ... or use explicitly "{noop}"</vt:lpstr>
      <vt:lpstr>Check (update) password to be "{noop}password"</vt:lpstr>
      <vt:lpstr>Relaunch &amp; Test ..</vt:lpstr>
      <vt:lpstr>Outline</vt:lpstr>
      <vt:lpstr>Adding Rest java class for Re-Salting</vt:lpstr>
      <vt:lpstr>(...next)</vt:lpstr>
      <vt:lpstr>Re-Salting an already saved {noop}password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13</cp:revision>
  <dcterms:created xsi:type="dcterms:W3CDTF">2025-01-30T08:52:48Z</dcterms:created>
  <dcterms:modified xsi:type="dcterms:W3CDTF">2025-01-30T16:44:44Z</dcterms:modified>
</cp:coreProperties>
</file>